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72" r:id="rId6"/>
    <p:sldId id="259" r:id="rId7"/>
    <p:sldId id="273" r:id="rId8"/>
    <p:sldId id="261" r:id="rId9"/>
    <p:sldId id="260" r:id="rId10"/>
    <p:sldId id="262" r:id="rId11"/>
    <p:sldId id="263" r:id="rId12"/>
    <p:sldId id="264" r:id="rId13"/>
    <p:sldId id="268" r:id="rId14"/>
    <p:sldId id="266" r:id="rId15"/>
    <p:sldId id="274" r:id="rId16"/>
    <p:sldId id="267" r:id="rId17"/>
    <p:sldId id="269" r:id="rId18"/>
    <p:sldId id="270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4"/>
    <p:restoredTop sz="86147"/>
  </p:normalViewPr>
  <p:slideViewPr>
    <p:cSldViewPr snapToGrid="0">
      <p:cViewPr varScale="1">
        <p:scale>
          <a:sx n="129" d="100"/>
          <a:sy n="129" d="100"/>
        </p:scale>
        <p:origin x="2728" y="200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0211452-18B7-AE41-9411-CF4CFEF145E4}" type="datetimeFigureOut">
              <a:rPr lang="es-ES" smtClean="0"/>
              <a:pPr/>
              <a:t>6/4/25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5FEBC51-3426-A946-B025-F73ACF8F7D0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48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rgbClr val="141413"/>
                </a:solidFill>
                <a:effectLst/>
              </a:rPr>
              <a:t>La </a:t>
            </a:r>
            <a:r>
              <a:rPr lang="es-ES" dirty="0" err="1">
                <a:solidFill>
                  <a:srgbClr val="141413"/>
                </a:solidFill>
                <a:effectLst/>
              </a:rPr>
              <a:t>sobreactivación</a:t>
            </a:r>
            <a:r>
              <a:rPr lang="es-ES" dirty="0">
                <a:solidFill>
                  <a:srgbClr val="141413"/>
                </a:solidFill>
                <a:effectLst/>
              </a:rPr>
              <a:t> del receptor de mineralocorticoides puede provocar inflamación y fibrosis de varios órganos, lo que provoca disfunción vascular en el corazón, los riñones y el hígado, debido a mecanismos como el estrés oxidativo, la inflamación, la fibrosis intersticial y la disfunción endotelial.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EBC51-3426-A946-B025-F73ACF8F7D0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47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Efectos del tratamiento con </a:t>
            </a:r>
            <a:r>
              <a:rPr lang="es-ES" dirty="0" err="1"/>
              <a:t>finerenona</a:t>
            </a:r>
            <a:r>
              <a:rPr lang="es-ES" dirty="0"/>
              <a:t> en los resultados clave de eficacia según la categoría de HbA1c basal. *Refleja la definición preespecificada del criterio de valoración principal, en la que se excluyó la muerte por deterioro cognitivo. Se informan los efectos generales del tratamiento (población completa de FINE-HEART) para cada resultado para contextualización. Los eventos cardiovasculares adversos mayores (MACE) reflejan una combinación de infarto de miocardio no mortal, ictus no mortal, hospitalización por IC o muerte cardiovascular (CV). IR: tasa de incidencia; p/a: persona-año.</a:t>
            </a:r>
          </a:p>
          <a:p>
            <a:r>
              <a:rPr lang="es-ES" b="1" dirty="0" err="1"/>
              <a:t>Finerenona</a:t>
            </a:r>
            <a:r>
              <a:rPr lang="es-ES" b="1" dirty="0"/>
              <a:t> redujo de forma consistente el resultado compuesto renal, la hospitalización por IC, los eventos cardiovasculares adversos mayores y la mortalidad por cualquier causa, independientemente </a:t>
            </a:r>
            <a:r>
              <a:rPr lang="es-ES" dirty="0"/>
              <a:t>de la HbA1c inicial y el régimen de GLT. Los efectos del tratamiento con </a:t>
            </a:r>
            <a:r>
              <a:rPr lang="es-ES" dirty="0" err="1"/>
              <a:t>finerenona</a:t>
            </a:r>
            <a:r>
              <a:rPr lang="es-ES" dirty="0"/>
              <a:t> también fueron consistentes con el número de GLT de base e independientemente del tratamiento concomitante con un inhibidor del SGLT2 o un agonista del receptor del GLP-1.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EBC51-3426-A946-B025-F73ACF8F7D0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902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EBC51-3426-A946-B025-F73ACF8F7D0E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11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811F0-6039-2176-10D1-C7317223B0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3029507"/>
          </a:xfrm>
        </p:spPr>
        <p:txBody>
          <a:bodyPr anchor="ctr"/>
          <a:lstStyle>
            <a:lvl1pPr algn="ctr">
              <a:defRPr sz="6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Título ponencia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7E4260-69D5-DF18-3351-60ABA39B71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74292"/>
            <a:ext cx="9144000" cy="883508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Autor || Filiación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64A57-AD8F-FBC4-CAC6-2736ED4B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2BED1-4ADC-056D-352E-6919E429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807677-9246-C702-79EE-0457C989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5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D9A1D-DD03-29B7-0F76-2F45FE09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BA72C7-AEF6-27B2-A5CB-4E430B47F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6B1A1F-0490-215D-EDE7-4C11B426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DAF4DF-AD5F-1CFB-D51F-CD96B93A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92DB6C-9BA0-9FD6-B761-9B68635C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23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0E39D8-C1F6-EDC7-5FD1-A6C8B6C5E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19718D-E863-36C9-9350-BEB57B97B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830295-AC68-C500-BFB2-45B02650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B6145-8803-F140-394D-3AE17931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2F0DE8-3514-E120-C0CC-56299EAD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97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DA681-D228-58AE-C439-CE0F60A7B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C31E7-7476-8818-B889-A96D2635C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CD11B3-2EBD-C4A0-C634-C8E2C379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17E02-4485-B1F0-1863-F12B3B0D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4E815B-EE09-6A20-5F40-927F543B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22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6085C-A698-50B2-EAC3-114EA405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D9629F-7992-0E96-0B61-D42E74F80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D9F708-7215-5F6E-D619-C8D4CC60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76C87F-DF59-9A63-99CF-750C1478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16B8FB-163C-D197-92D2-48AF96E2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41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F70D5-35F1-3453-43C6-33CD32DE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095D3D-6A2F-D497-532B-072C771C5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150405-F7E4-8693-1290-94F35433A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62028-27FC-91C5-2D5E-EB445BF3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7CDB38-6F69-74E4-8E33-D3B476B3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C18F99-EE2A-2BDC-BD0C-3A66546D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23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CF5CA-81D2-C621-3432-9F5C42223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0CD9CF-3336-A115-2FC9-D2719472E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E1A9D3-3E24-8ABA-8DF0-D1757F3F6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013652-E554-D3BE-91C4-21881F762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C235BD-299E-696E-42A5-A251D2649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D2D7CF-6F7E-464A-864D-59212B5B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89E3EE-6B56-895B-412B-B26B4D9E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63B439-EB7F-4D6F-06E8-594E05D38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6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A69A3-0E23-07B7-E410-85C9F1BB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B99076-AC66-CD8A-AEB2-AC1DD607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6AC921-405E-1B5D-28C3-BDEA5EE9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173893-DBC8-479B-E226-B01AD807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77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1898F1-063F-C4A3-441A-645F6940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0469A1-05F2-32AC-5707-760D1E5D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DEEA19-C889-C53B-9459-145FFC31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CFFB0-D886-3F87-E24D-FD116273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A69C46-6AA3-C586-66CD-8EC8556D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560319-B57C-F85C-3288-66AD9BDE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0F2E0F-E4EE-BC34-B89B-18B9B2CC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397ADA-2DE7-B945-797F-D0509DDA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96C836-240F-9DF6-D6A4-6C1798E92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18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75C79-A923-E544-F549-D6284889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75F9A0-5D59-8D11-8DA9-85551B4D0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25695-B14A-BFAA-9770-FA844FC54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7EF57D-5F41-9A63-AD74-26089049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1D1FE-572F-0C70-0F11-2E5AD280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CE32AB-3A86-70CA-AB3F-58E1AF56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00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E057E6-B23B-F429-A87E-4161B121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521A35-9B0E-C174-13F2-150BBDA6E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15D181-BF4E-516B-9C1A-9436FAE82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95F17F-CA3C-E843-A8F3-1BC36098DA50}" type="datetimeFigureOut">
              <a:rPr lang="es-ES" smtClean="0"/>
              <a:t>6/4/25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B4D1B-1EB1-26F5-5542-5D1EFF562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4A054-F4CA-09A4-074C-816F01947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0A3F0B-EFB2-3E41-9883-5B98CD63E7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76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oanbarrot@hot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C710459-C4D8-4486-B3E4-2639FCC9E9A3}"/>
              </a:ext>
            </a:extLst>
          </p:cNvPr>
          <p:cNvSpPr/>
          <p:nvPr/>
        </p:nvSpPr>
        <p:spPr>
          <a:xfrm>
            <a:off x="-462455" y="4035568"/>
            <a:ext cx="6316717" cy="2480846"/>
          </a:xfrm>
          <a:prstGeom prst="rect">
            <a:avLst/>
          </a:prstGeom>
          <a:solidFill>
            <a:srgbClr val="C3ADE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C118FF-4BA5-7C2E-BF19-AEB54F0D3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858" y="4219322"/>
            <a:ext cx="5334404" cy="1959654"/>
          </a:xfrm>
        </p:spPr>
        <p:txBody>
          <a:bodyPr anchor="t">
            <a:noAutofit/>
          </a:bodyPr>
          <a:lstStyle/>
          <a:p>
            <a:pPr algn="l"/>
            <a:r>
              <a:rPr lang="es-ES" sz="21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El papel de la </a:t>
            </a:r>
            <a:r>
              <a:rPr lang="es-ES" sz="2100" dirty="0" err="1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sobreactivación</a:t>
            </a:r>
            <a:r>
              <a:rPr lang="es-ES" sz="210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del receptor de mineralocorticoides en el desarrollo de la enfermedad renal crónica en el paciente con diabetes</a:t>
            </a:r>
            <a:endParaRPr lang="es-ES" sz="21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D894D1-E125-DD2B-769C-6A9366D70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858" y="6019141"/>
            <a:ext cx="7291753" cy="47625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Dr. Joan </a:t>
            </a:r>
            <a:r>
              <a:rPr lang="es-ES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Barrot</a:t>
            </a:r>
            <a: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de la Puente</a:t>
            </a:r>
            <a:br>
              <a:rPr lang="es-ES" sz="14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s-ES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Médico de familia del Centro de Salud Jordi Nadal, Salt. (Girona). </a:t>
            </a:r>
            <a:br>
              <a:rPr lang="es-ES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s-ES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Presidente de la </a:t>
            </a:r>
            <a:r>
              <a:rPr lang="es-ES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redGDPS</a:t>
            </a:r>
            <a:r>
              <a:rPr lang="es-ES" sz="12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>
              <a:lnSpc>
                <a:spcPct val="100000"/>
              </a:lnSpc>
            </a:pPr>
            <a:endParaRPr lang="es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6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8245D-274B-81CF-02D3-847CEB4C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7"/>
            <a:ext cx="10515600" cy="1057295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</a:rPr>
              <a:t>Análisis comparativo de los diferentes antagonistas de los receptores mineralocorticoides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1D09D7-DEFE-BF31-9302-A867E6798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97132"/>
            <a:ext cx="7772400" cy="43113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CEB104-A86B-3BEB-9689-F7D3EE917C0B}"/>
              </a:ext>
            </a:extLst>
          </p:cNvPr>
          <p:cNvSpPr txBox="1"/>
          <p:nvPr/>
        </p:nvSpPr>
        <p:spPr>
          <a:xfrm>
            <a:off x="3047144" y="5816763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Liu W,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Kidney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Dis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(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Basel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). 2022 Nov 14;9(1):12-25.</a:t>
            </a:r>
          </a:p>
          <a:p>
            <a:pPr algn="ctr"/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3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C8B8C-A84A-55FF-4D7D-1AF9BA99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8994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Patología cardiaca</a:t>
            </a: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A76E2-4B4E-A59C-B4F5-A6217879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071"/>
            <a:ext cx="10905162" cy="3828116"/>
          </a:xfrm>
        </p:spPr>
        <p:txBody>
          <a:bodyPr>
            <a:noAutofit/>
          </a:bodyPr>
          <a:lstStyle/>
          <a:p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activación del RM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ocurre en múltiples tipos celulares, incluidos cardiomiocitos, fibroblastos, macrófagos, células endoteliales y musculares lisas vasculares, desempeñando un papel clave en la disfunción cardiovascular.</a:t>
            </a: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las </a:t>
            </a:r>
            <a:r>
              <a:rPr lang="es-ES" sz="1800" b="1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células endoteliales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el RM potencia el estrés oxidativo, promoviendo inflamación, disfunción microvascular coronaria y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antiangiogénesis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lo que acelera la progresión de la ECV.</a:t>
            </a:r>
          </a:p>
          <a:p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las </a:t>
            </a:r>
            <a:r>
              <a:rPr lang="es-ES" sz="1800" b="1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células musculares lisas vasculares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su activación incrementa la contracción y el estrés oxidativo, exacerbando la rigidez y disfunción vascular.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activación del RM en </a:t>
            </a:r>
            <a:r>
              <a:rPr lang="es-ES" sz="1800" b="1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cardiomiocitos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induce hipertrofia y apoptosis a través de mecanismos mediados por estrés oxidativo, contribuyendo a la disfunción diastólica y al desarrollo de IC. A nivel tisular, favorece la fibrosis y la pérdida de elasticidad vascular, aumentando la rigidez arterial y facilitando complicaciones cardiovasculares.</a:t>
            </a:r>
          </a:p>
          <a:p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El tratamiento con ARM ha demostrado mejorar la función cardiaca, reducir la hipertrofia, la inflamación, la fibrosis y la rigidez arterial, además de atenuar la disfunción endotelial.</a:t>
            </a: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361CB5-D1BA-8609-1FEE-924456DC493B}"/>
              </a:ext>
            </a:extLst>
          </p:cNvPr>
          <p:cNvSpPr txBox="1"/>
          <p:nvPr/>
        </p:nvSpPr>
        <p:spPr>
          <a:xfrm>
            <a:off x="838200" y="5630874"/>
            <a:ext cx="10624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i="1" dirty="0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Chilton RJ, et al. </a:t>
            </a:r>
            <a:r>
              <a:rPr lang="es-ES" sz="1000" i="1" dirty="0" err="1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Cardiovasc</a:t>
            </a:r>
            <a:r>
              <a:rPr lang="es-ES" sz="1000" i="1" dirty="0">
                <a:solidFill>
                  <a:srgbClr val="3C3D3C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Endocrinol</a:t>
            </a:r>
            <a:r>
              <a:rPr lang="es-ES" sz="1000" i="1" dirty="0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Metab</a:t>
            </a:r>
            <a:r>
              <a:rPr lang="es-ES" sz="1000" i="1" dirty="0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 2023 </a:t>
            </a:r>
            <a:r>
              <a:rPr lang="es-ES" sz="1000" i="1" dirty="0" err="1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21;12(3):e0289.  </a:t>
            </a:r>
          </a:p>
          <a:p>
            <a:pPr algn="ctr"/>
            <a:r>
              <a:rPr lang="es-ES" sz="1000" i="1" dirty="0" err="1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Bauersachs</a:t>
            </a:r>
            <a:r>
              <a:rPr lang="es-ES" sz="1000" i="1" dirty="0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J, et al. Br J </a:t>
            </a:r>
            <a:r>
              <a:rPr lang="es-ES" sz="1000" i="1" dirty="0" err="1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Pharmacol</a:t>
            </a:r>
            <a:r>
              <a:rPr lang="es-ES" sz="1000" i="1" dirty="0">
                <a:solidFill>
                  <a:srgbClr val="3C3D3C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 3134;2022:3119.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D98284-6374-76F1-193C-6A84A7D57C90}"/>
              </a:ext>
            </a:extLst>
          </p:cNvPr>
          <p:cNvSpPr txBox="1"/>
          <p:nvPr/>
        </p:nvSpPr>
        <p:spPr>
          <a:xfrm>
            <a:off x="4512495" y="5135308"/>
            <a:ext cx="31670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ECV: enfermedad cardiovascular, IC: insuficiencia cardíaca.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947411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98446-34ED-BF61-2DBD-C15AF4C6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92"/>
            <a:ext cx="10515600" cy="836951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Patología renal</a:t>
            </a: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4F866-935D-6838-7736-BA800640D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2047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9479C7"/>
              </a:buClr>
            </a:pPr>
            <a:r>
              <a:rPr lang="es-ES" sz="16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aldosterona desempeña un papel clave en la inflamación y fibrosis glomerular, contribuyendo a la esclerosis glomerular y la progresión de la ERC. La HTA, se ve agravada por la aldosterona, que promueve la retención de </a:t>
            </a:r>
            <a:r>
              <a:rPr lang="es-ES" sz="16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Na</a:t>
            </a:r>
            <a:r>
              <a:rPr lang="es-ES" sz="16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+, aumenta la volemia, induce vasoconstricción, disfunción endotelial, rigidez arterial y altera la respuesta </a:t>
            </a:r>
            <a:r>
              <a:rPr lang="es-ES" sz="16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barorrefleja</a:t>
            </a:r>
            <a:r>
              <a:rPr lang="es-ES" sz="16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9479C7"/>
              </a:buClr>
            </a:pPr>
            <a:r>
              <a:rPr lang="es-ES" sz="16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la ERC, los niveles plasmáticos de aldosterona aumentan en correlación inversa con la tasa de filtración glomerular. Aunque en condiciones normales la ingesta de </a:t>
            </a:r>
            <a:r>
              <a:rPr lang="es-ES" sz="16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Na</a:t>
            </a:r>
            <a:r>
              <a:rPr lang="es-ES" sz="16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+ suprime la secreción de aldosterona, en la insuficiencia renal esta supresión es inadecuada, generando un estado de hiperaldosteronismo relativo.</a:t>
            </a:r>
          </a:p>
          <a:p>
            <a:pPr>
              <a:buClr>
                <a:srgbClr val="9479C7"/>
              </a:buClr>
            </a:pP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Esta situación reafirma la asociación entre la ERC y la aldosterona, y sugiere un posible efecto 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nefroprotector</a:t>
            </a: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al reducir los niveles de aldosterona o al bloquear sus efectos. Existe amplia evidencia del beneficio 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renoprotector</a:t>
            </a: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de los inhibido iSGLT-2 en la DM2.</a:t>
            </a:r>
          </a:p>
          <a:p>
            <a:pPr>
              <a:buClr>
                <a:srgbClr val="9479C7"/>
              </a:buClr>
            </a:pPr>
            <a:endParaRPr lang="es-ES" sz="16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36DFFD-3343-2A8F-B9AB-94826659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29000"/>
            <a:ext cx="7772400" cy="26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C8B8C-A84A-55FF-4D7D-1AF9BA99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3"/>
            <a:ext cx="11353800" cy="1152276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Eficacia y seguridad de la </a:t>
            </a:r>
            <a:r>
              <a:rPr lang="es-ES" sz="2800" dirty="0" err="1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 en la DM2: insuficiencia cardíaca y enfermedad renal crónica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A76E2-4B4E-A59C-B4F5-A6217879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401"/>
            <a:ext cx="10515600" cy="4351338"/>
          </a:xfrm>
        </p:spPr>
        <p:txBody>
          <a:bodyPr>
            <a:noAutofit/>
          </a:bodyPr>
          <a:lstStyle/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CB4774-8192-6C80-34DA-52DFED2D3C33}"/>
              </a:ext>
            </a:extLst>
          </p:cNvPr>
          <p:cNvSpPr txBox="1"/>
          <p:nvPr/>
        </p:nvSpPr>
        <p:spPr>
          <a:xfrm>
            <a:off x="3047144" y="5767913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Ostrominski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JW,et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al. Diabetes Care 2025;48(00):1–11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896E696-52B4-BC6E-455E-BD38CA066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656" y="1384878"/>
            <a:ext cx="8043809" cy="42885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A2763CC-2160-47A8-83E6-44DA074AC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470" y="3529157"/>
            <a:ext cx="2883186" cy="1216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2592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2812A5-C548-90D7-42E8-A2F3AD74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91800"/>
              </p:ext>
            </p:extLst>
          </p:nvPr>
        </p:nvGraphicFramePr>
        <p:xfrm>
          <a:off x="438912" y="342837"/>
          <a:ext cx="11314176" cy="5255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30709">
                  <a:extLst>
                    <a:ext uri="{9D8B030D-6E8A-4147-A177-3AD203B41FA5}">
                      <a16:colId xmlns:a16="http://schemas.microsoft.com/office/drawing/2014/main" val="3793268659"/>
                    </a:ext>
                  </a:extLst>
                </a:gridCol>
                <a:gridCol w="5131051">
                  <a:extLst>
                    <a:ext uri="{9D8B030D-6E8A-4147-A177-3AD203B41FA5}">
                      <a16:colId xmlns:a16="http://schemas.microsoft.com/office/drawing/2014/main" val="651744739"/>
                    </a:ext>
                  </a:extLst>
                </a:gridCol>
                <a:gridCol w="4852416">
                  <a:extLst>
                    <a:ext uri="{9D8B030D-6E8A-4147-A177-3AD203B41FA5}">
                      <a16:colId xmlns:a16="http://schemas.microsoft.com/office/drawing/2014/main" val="3832490934"/>
                    </a:ext>
                  </a:extLst>
                </a:gridCol>
              </a:tblGrid>
              <a:tr h="294458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Comorbilidad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ARM esteroideo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ARM no esteroideos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5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ICFER (&lt;35%)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RALES: Espironolactona  ↓30% Mortalidad todas causas </a:t>
                      </a:r>
                    </a:p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EMPHASIS-HF: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Eplerenone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↓37% compuesto MCV y 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690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ICFEP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TOPCAT (≥ 45%): espironolactona ↓11% (NS)  (MCV o HIC) 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*Una reducción significativa: HIC, y compuesto en subgrupo América del Norte/Sur.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SPIRRIT-</a:t>
                      </a:r>
                      <a:r>
                        <a:rPr lang="es-ES" sz="1050" b="0" i="0" dirty="0" err="1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HFpEF</a:t>
                      </a:r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(≥ 40 %) espironolactona frente a estándar de cuidado; MCV o HIC.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SPIRIT-HF (40–49 % o ≥50 %) espironolactona . MCV </a:t>
                      </a:r>
                      <a:r>
                        <a:rPr lang="es-ES" sz="1050" b="0" i="0" dirty="0" err="1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totaly</a:t>
                      </a:r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FINEARTS-HF (≥40%):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↓18% objetivo: MCV y 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956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Post-IAM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ALBATROSS: espironolactona ↓ 3 % (NS): riesgo de muerte, paro cardiaco resucitado, arritmia ventricular significativa, indicación de desfibrilador implantable o IC nueva o empeoramiento en pacientes con IAM agudo.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REMINDER: </a:t>
                      </a:r>
                      <a:r>
                        <a:rPr lang="es-ES" sz="1050" b="0" i="0" dirty="0" err="1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eplerenona</a:t>
                      </a:r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 45 % (NS) MCV, IC o arritmia ventricular.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063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HTA resistente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PATHWAY (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≥ 45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/min): espironolactona superior (– 8.70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mmHg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) a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bisoprolol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doxazosina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, o placebo.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CLARION-CKD (15 ≤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≤44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 min): KBP-5074 vs. placebo; Objetivo cambio PAS.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438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ERC y DM2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FIDELIO-DKD: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↓18 % ( fracaso renal, ↓ de al menos el 40 % de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durante un periodo de al menos 4 semanas, o muerte por causas renales) en pacientes con ERC con CAC 30-300 mg/g,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25-59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 min , y RD o CAC 300-5.000 mg/g y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25-74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/min.</a:t>
                      </a:r>
                    </a:p>
                    <a:p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FIGARO-DKD: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↓18 % . Compuesto MCV, IAM no fatal, ACV no fatal o HIC (CAC 30 -300 mg/g,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25-90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 min , y RD o CAC 300-5.000 mg/g y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&gt; 60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/min/1,73 m2.</a:t>
                      </a:r>
                    </a:p>
                    <a:p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ESAX-DN: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esaxerenona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aumentó la tasa 18 % de remisión CAC (&lt;30 mg/g de y ≥30 % de reducción desde el valor inicial) y un CAC 45 a &lt;300 mg/g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065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ERC sin DM2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FIND-CKD: (25 ≤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90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/min) y proteinuria/albuminuria .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cambio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856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Enfermedad </a:t>
                      </a:r>
                    </a:p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renal terminal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ALCHEMIST (diálisis crónica): espironolactona . MCV, HIC,ACV no fatal , IAM no fatal o coronario .   </a:t>
                      </a:r>
                    </a:p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ACHIEVE (diálisis) : espironolactona ( MCV o HIC)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66941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99990BC-295A-5CD7-D5B4-4BA3EE3A1AC9}"/>
              </a:ext>
            </a:extLst>
          </p:cNvPr>
          <p:cNvSpPr txBox="1"/>
          <p:nvPr/>
        </p:nvSpPr>
        <p:spPr>
          <a:xfrm>
            <a:off x="915153" y="5786029"/>
            <a:ext cx="103616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MCV: muerte cardiovascular; ACV: accidente cerebrovascular; IAM: infarto agudo de miocardio; HIC: hospitalización por insuficiencia cardiaca; CAC: cociente albúmina-creatinina.</a:t>
            </a:r>
          </a:p>
          <a:p>
            <a:pPr algn="ctr"/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Fuente: Adaptado de Pandey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Eur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Heart J. 2022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14;43(31):2931- 2945. </a:t>
            </a:r>
          </a:p>
          <a:p>
            <a:pPr algn="ctr"/>
            <a:endParaRPr lang="es-ES" sz="10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0CF265A4-8264-E68D-8DD2-80A886FDD4B8}"/>
              </a:ext>
            </a:extLst>
          </p:cNvPr>
          <p:cNvSpPr/>
          <p:nvPr/>
        </p:nvSpPr>
        <p:spPr>
          <a:xfrm>
            <a:off x="347870" y="646043"/>
            <a:ext cx="11499573" cy="2395331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34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92812A5-C548-90D7-42E8-A2F3AD74981F}"/>
              </a:ext>
            </a:extLst>
          </p:cNvPr>
          <p:cNvGraphicFramePr>
            <a:graphicFrameLocks noGrp="1"/>
          </p:cNvGraphicFramePr>
          <p:nvPr/>
        </p:nvGraphicFramePr>
        <p:xfrm>
          <a:off x="438912" y="342837"/>
          <a:ext cx="11314176" cy="525507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330709">
                  <a:extLst>
                    <a:ext uri="{9D8B030D-6E8A-4147-A177-3AD203B41FA5}">
                      <a16:colId xmlns:a16="http://schemas.microsoft.com/office/drawing/2014/main" val="3793268659"/>
                    </a:ext>
                  </a:extLst>
                </a:gridCol>
                <a:gridCol w="5131051">
                  <a:extLst>
                    <a:ext uri="{9D8B030D-6E8A-4147-A177-3AD203B41FA5}">
                      <a16:colId xmlns:a16="http://schemas.microsoft.com/office/drawing/2014/main" val="651744739"/>
                    </a:ext>
                  </a:extLst>
                </a:gridCol>
                <a:gridCol w="4852416">
                  <a:extLst>
                    <a:ext uri="{9D8B030D-6E8A-4147-A177-3AD203B41FA5}">
                      <a16:colId xmlns:a16="http://schemas.microsoft.com/office/drawing/2014/main" val="3832490934"/>
                    </a:ext>
                  </a:extLst>
                </a:gridCol>
              </a:tblGrid>
              <a:tr h="294458"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Comorbilidad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ARM esteroideo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ARM no esteroideos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5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ICFER (&lt;35%)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RALES: Espironolactona  ↓30% Mortalidad todas causas </a:t>
                      </a:r>
                    </a:p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EMPHASIS-HF: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Eplerenone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↓37% compuesto MCV y 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86901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ICFEP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TOPCAT (≥ 45%): espironolactona ↓11% (NS)  (MCV o HIC) 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*Una reducción significativa: HIC, y compuesto en subgrupo América del Norte/Sur.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SPIRRIT-</a:t>
                      </a:r>
                      <a:r>
                        <a:rPr lang="es-ES" sz="1050" b="0" i="0" dirty="0" err="1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HFpEF</a:t>
                      </a:r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(≥ 40 %) espironolactona frente a estándar de cuidado; MCV o HIC.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SPIRIT-HF (40–49 % o ≥50 %) espironolactona . MCV </a:t>
                      </a:r>
                      <a:r>
                        <a:rPr lang="es-ES" sz="1050" b="0" i="0" dirty="0" err="1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totaly</a:t>
                      </a:r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FINEARTS-HF (≥40%):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↓18% objetivo: MCV y HIC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29562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Post-IAM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ALBATROSS: espironolactona ↓ 3 % (NS): riesgo de muerte, paro cardiaco resucitado, arritmia ventricular significativa, indicación de desfibrilador implantable o IC nueva o empeoramiento en pacientes con IAM agudo.</a:t>
                      </a:r>
                    </a:p>
                    <a:p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REMINDER: </a:t>
                      </a:r>
                      <a:r>
                        <a:rPr lang="es-ES" sz="1050" b="0" i="0" dirty="0" err="1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eplerenona</a:t>
                      </a:r>
                      <a:r>
                        <a:rPr lang="es-ES" sz="1050" b="0" i="0" dirty="0">
                          <a:solidFill>
                            <a:srgbClr val="141413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 45 % (NS) MCV, IC o arritmia ventricular.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063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HTA resistente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PATHWAY (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≥ 45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/min): espironolactona superior (– 8.70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mmHg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) a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bisoprolol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doxazosina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, o placebo.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CLARION-CKD (15 ≤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≤44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 min): KBP-5074 vs. placebo; Objetivo cambio PAS.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0438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ERC y DM2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FIDELIO-DKD: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↓18 % ( fracaso renal, ↓ de al menos el 40 % de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durante un periodo de al menos 4 semanas, o muerte por causas renales) en pacientes con ERC con CAC 30-300 mg/g,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25-59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 min , y RD o CAC 300-5.000 mg/g y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25-74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/min.</a:t>
                      </a:r>
                    </a:p>
                    <a:p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FIGARO-DKD: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↓18 % . Compuesto MCV, IAM no fatal, ACV no fatal o HIC (CAC 30 -300 mg/g,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25-90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 min , y RD o CAC 300-5.000 mg/g y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&gt; 60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/min/1,73 m2.</a:t>
                      </a:r>
                    </a:p>
                    <a:p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ESAX-DN: </a:t>
                      </a:r>
                      <a:r>
                        <a:rPr lang="es-ES" sz="105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esaxerenona</a:t>
                      </a:r>
                      <a:r>
                        <a:rPr lang="es-ES" sz="105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aumentó la tasa 18 % de remisión CAC (&lt;30 mg/g de y ≥30 % de reducción desde el valor inicial) y un CAC 45 a &lt;300 mg/g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0651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ERC sin DM2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FIND-CKD: (25 ≤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90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mL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/min) y proteinuria/albuminuria .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Finerenona</a:t>
                      </a:r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 cambio </a:t>
                      </a:r>
                      <a:r>
                        <a:rPr lang="es-ES" sz="105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FGe</a:t>
                      </a:r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8560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Enfermedad </a:t>
                      </a:r>
                    </a:p>
                    <a:p>
                      <a:pPr algn="ctr"/>
                      <a:r>
                        <a:rPr lang="es-ES" sz="1050" b="0" i="0" dirty="0"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renal terminal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ALCHEMIST (diálisis crónica): espironolactona . MCV, HIC,ACV no fatal , IAM no fatal o coronario .   </a:t>
                      </a:r>
                    </a:p>
                    <a:p>
                      <a:r>
                        <a:rPr lang="es-ES" sz="105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egoe UI Historic" panose="020B0502040204020203" pitchFamily="34" charset="0"/>
                          <a:cs typeface="Arial" panose="020B0604020202020204" pitchFamily="34" charset="0"/>
                        </a:rPr>
                        <a:t>ACHIEVE (diálisis) : espironolactona ( MCV o HIC)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s-ES" sz="105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Segoe UI Historic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7669417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99990BC-295A-5CD7-D5B4-4BA3EE3A1AC9}"/>
              </a:ext>
            </a:extLst>
          </p:cNvPr>
          <p:cNvSpPr txBox="1"/>
          <p:nvPr/>
        </p:nvSpPr>
        <p:spPr>
          <a:xfrm>
            <a:off x="915153" y="5786029"/>
            <a:ext cx="1036169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MCV: muerte cardiovascular; ACV: accidente cerebrovascular; IAM: infarto agudo de miocardio; HIC: hospitalización por insuficiencia cardiaca; CAC: cociente albúmina-creatinina.</a:t>
            </a:r>
          </a:p>
          <a:p>
            <a:pPr algn="ctr"/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Fuente: Adaptado de Pandey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Eur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Heart J. 2022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14;43(31):2931- 2945. </a:t>
            </a:r>
          </a:p>
          <a:p>
            <a:pPr algn="ctr"/>
            <a:endParaRPr lang="es-ES" sz="10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0CF265A4-8264-E68D-8DD2-80A886FDD4B8}"/>
              </a:ext>
            </a:extLst>
          </p:cNvPr>
          <p:cNvSpPr/>
          <p:nvPr/>
        </p:nvSpPr>
        <p:spPr>
          <a:xfrm>
            <a:off x="347870" y="646043"/>
            <a:ext cx="11499573" cy="2395331"/>
          </a:xfrm>
          <a:prstGeom prst="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871E658C-074F-0C67-FA45-2B8B3154C8F7}"/>
              </a:ext>
            </a:extLst>
          </p:cNvPr>
          <p:cNvSpPr/>
          <p:nvPr/>
        </p:nvSpPr>
        <p:spPr>
          <a:xfrm>
            <a:off x="347870" y="3134102"/>
            <a:ext cx="11499573" cy="2475936"/>
          </a:xfrm>
          <a:prstGeom prst="round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31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C8B8C-A84A-55FF-4D7D-1AF9BA99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38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Estrategias terapéuticas con ARM para el manejo 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de comorbilidades cardiovasculares y renales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3A76E2-4B4E-A59C-B4F5-A6217879A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40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EA9CF75-3F57-F65B-9FE6-F23E2CE40A83}"/>
              </a:ext>
            </a:extLst>
          </p:cNvPr>
          <p:cNvSpPr txBox="1">
            <a:spLocks/>
          </p:cNvSpPr>
          <p:nvPr/>
        </p:nvSpPr>
        <p:spPr>
          <a:xfrm>
            <a:off x="838200" y="1325491"/>
            <a:ext cx="10515600" cy="4735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ARM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son un tratamiento estándar para la </a:t>
            </a:r>
            <a:r>
              <a:rPr lang="es-ES" sz="1800" b="1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ICFER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con beneficios comprobados en la reducción de mortalidad, morbilidad y hospitalizaciones, gracias a sus efectos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antifibróticos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y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antihipertróficos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 La espironolactona y la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eplerenona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han demostrado eficacia en los ensayos RALES, EPHESUS y EMPHASIS-HF, con disminución significativa de hospitalizaciones por IC y mortalidad por cualquier causa. 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El uso temprano de ARM en </a:t>
            </a:r>
            <a:r>
              <a:rPr lang="es-ES" sz="1800" b="1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IAM sin IC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no ha mostrado diferencias significativas en los resultados clínicos primarios, aunque análisis secundarios sugieren posibles beneficios. Además, los ARM han sido clave en el tratamiento de la HTA resistente durante años.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nuevos ARM no esteroideos, como la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y la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esaxerenona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están siendo incorporados en la práctica clínica para la ERC y la DM2, con el objetivo de frenar la progresión del daño renal y reducir eventos cardiovasculares, especialmente en combinación con IECA o ARA2. Ensayos recientes como FIDELIO-DKD y FIGARO-DKD han confirmado </a:t>
            </a:r>
            <a:r>
              <a:rPr lang="es-ES" sz="1800" b="1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mejoras cardiovasculares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estos pacientes.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rgbClr val="141413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activación del eje aldosterona-RM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juega un papel en la aterosclerosis. El estudio MAGMA 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Mineralocorticoid</a:t>
            </a: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Receptor 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Antagonism</a:t>
            </a: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Clinical</a:t>
            </a: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Evaluation</a:t>
            </a:r>
            <a:r>
              <a:rPr lang="es-ES" sz="16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in </a:t>
            </a:r>
            <a:r>
              <a:rPr lang="es-ES" sz="16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Atherosclerosis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),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mostró que la espironolactona redujo significativamente el volumen de la pared aórtica torácica y la masa ventricular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9479C7"/>
              </a:buClr>
              <a:buFont typeface="Arial" panose="020B0604020202020204" pitchFamily="34" charset="0"/>
              <a:buNone/>
            </a:pPr>
            <a:endParaRPr lang="es-ES" sz="1800" dirty="0">
              <a:solidFill>
                <a:srgbClr val="141413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solidFill>
                <a:srgbClr val="141413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9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2DA-DE3A-4449-A890-D27D79AB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257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Mensajes para lleva a casa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30F8AC-AFEA-3A69-2196-5C5DF22F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366"/>
            <a:ext cx="10515600" cy="4405260"/>
          </a:xfrm>
        </p:spPr>
        <p:txBody>
          <a:bodyPr>
            <a:noAutofit/>
          </a:bodyPr>
          <a:lstStyle/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s-ES" sz="18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sobreactivación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del RM en pacientes con DM2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acelera la progresión de la ERC y las complicaciones cardiovasculares.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activación del RM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ocurre en múltiples tipos celulares, incluidos cardiomiocitos, fibroblastos, macrófagos, células endoteliales y musculares lisas vasculares, desempeñando un papel clave en la disfunción cardiovascular.</a:t>
            </a:r>
            <a:endParaRPr lang="es-E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s-E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reduce significativamente el riesgo de progresión de la ERC y de eventos cardiovasculares en pacientes con DM2 y ERC, como lo demuestran los ensayos FIDELIO-DKD y FIGARO-DKD.</a:t>
            </a:r>
          </a:p>
          <a:p>
            <a:pPr algn="just">
              <a:buClr>
                <a:srgbClr val="9479C7"/>
              </a:buClr>
            </a:pPr>
            <a:r>
              <a:rPr lang="es-E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representa un avance significativo en el tratamiento de la IC , la ERC y la DM2, ofreciendo un perfil de efectos secundarios claramente mejor que los ARM tradicionales, especialmente en la ICFER, donde demuestra una seguridad y una eficacia potencial superiores.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Añadir </a:t>
            </a:r>
            <a:r>
              <a:rPr lang="es-E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con la monitorización concomitante del potasio, para ayudar a evitar la hiperpotasemia y mantener a los pacientes con una terapia de eficacia comprobada durante más tiempo.</a:t>
            </a:r>
            <a:endParaRPr lang="es-ES" sz="1800" dirty="0">
              <a:solidFill>
                <a:schemeClr val="tx1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3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118FF-4BA5-7C2E-BF19-AEB54F0D3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90" y="4360327"/>
            <a:ext cx="4809359" cy="1959654"/>
          </a:xfrm>
        </p:spPr>
        <p:txBody>
          <a:bodyPr>
            <a:noAutofit/>
          </a:bodyPr>
          <a:lstStyle/>
          <a:p>
            <a:pPr algn="l"/>
            <a:b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4000" dirty="0">
                <a:solidFill>
                  <a:schemeClr val="bg1"/>
                </a:solidFill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Gracias</a:t>
            </a:r>
            <a:b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joanbarrot@</a:t>
            </a:r>
            <a:r>
              <a:rPr lang="es-ES" sz="1800" u="sng" dirty="0">
                <a:solidFill>
                  <a:schemeClr val="bg1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es-ES" sz="1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otmail.com</a:t>
            </a:r>
            <a:br>
              <a:rPr lang="es-E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1800" dirty="0" err="1">
                <a:solidFill>
                  <a:schemeClr val="bg1"/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jfbarrot.girona.ics@gencat.cat</a:t>
            </a:r>
            <a:b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br>
              <a:rPr lang="es-E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400" dirty="0">
              <a:solidFill>
                <a:schemeClr val="bg1"/>
              </a:solidFill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3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2DA-DE3A-4449-A890-D27D79AB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86"/>
            <a:ext cx="10515600" cy="836951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99A54-0CCF-0FCA-8792-9A471F76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946"/>
            <a:ext cx="10515600" cy="4405260"/>
          </a:xfrm>
        </p:spPr>
        <p:txBody>
          <a:bodyPr>
            <a:noAutofit/>
          </a:bodyPr>
          <a:lstStyle/>
          <a:p>
            <a:pPr algn="just"/>
            <a:endParaRPr lang="es-ES" sz="12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/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A07A4C4-4589-6779-5902-339B61428162}"/>
              </a:ext>
            </a:extLst>
          </p:cNvPr>
          <p:cNvSpPr txBox="1">
            <a:spLocks/>
          </p:cNvSpPr>
          <p:nvPr/>
        </p:nvSpPr>
        <p:spPr>
          <a:xfrm>
            <a:off x="3038567" y="1458399"/>
            <a:ext cx="6114866" cy="3691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Aldosterona y receptor de mineralocorticoides (RM). </a:t>
            </a: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endParaRPr lang="es-ES" sz="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s-ES" sz="1800" dirty="0" err="1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sobreactivación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del RM en pacientes con DM2.</a:t>
            </a: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endParaRPr lang="es-ES" sz="800" dirty="0"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inhibición del RM en diferentes órganos.</a:t>
            </a: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endParaRPr lang="es-ES" sz="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ntagonistas de los RM: esteroideos y no esteroideos.</a:t>
            </a: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endParaRPr lang="es-ES" sz="800" dirty="0"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Relación en patología cardíaca y renal. Estudios</a:t>
            </a:r>
          </a:p>
          <a:p>
            <a:pPr marL="0" indent="0" algn="just">
              <a:lnSpc>
                <a:spcPct val="100000"/>
              </a:lnSpc>
              <a:buClr>
                <a:srgbClr val="9479C7"/>
              </a:buClr>
              <a:buNone/>
            </a:pPr>
            <a:endParaRPr lang="es-ES" sz="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Conclusión</a:t>
            </a:r>
          </a:p>
          <a:p>
            <a:pPr algn="just">
              <a:lnSpc>
                <a:spcPct val="100000"/>
              </a:lnSpc>
            </a:pPr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es-ES" sz="1800" dirty="0"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38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2DA-DE3A-4449-A890-D27D79AB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15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399A54-0CCF-0FCA-8792-9A471F76E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69"/>
            <a:ext cx="10166131" cy="3978628"/>
          </a:xfrm>
        </p:spPr>
        <p:txBody>
          <a:bodyPr>
            <a:noAutofit/>
          </a:bodyPr>
          <a:lstStyle/>
          <a:p>
            <a:pPr algn="just"/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pacientes con DM2 y ERC presentan alta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morbi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-mortalidad cardiovascular, con costes significativos para los sistemas de salud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 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iSRAA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son el pilar del tratamiento de la ERC con albuminuria en DM2. No obstante, no han demostrado frenar la progresión de la ERC ni reducir significativamente eventos cardiovasculares y mortalidad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Ensayos clínicos han evidenciado que el ARM, combinado con el bloqueo del SRAA, disminuye eventos cardiovasculares y renales en pacientes con ERC diabética (G2-G4) y albuminuria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El RM es clave en la fisiopatología de la DM2 y la ERC, favoreciendo inflamación, fibrosis y progresión de la nefropatía diabética mediante estrés oxidativo y alteraciones vasculares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expresión del RM se realiza en las células epiteliales renales, en los cardiomiocitos, células endoteliales y células musculares lisas vasculares. </a:t>
            </a: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s-ES" sz="1800" dirty="0" err="1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sobreactivación</a:t>
            </a:r>
            <a:r>
              <a:rPr lang="es-ES" sz="1800" dirty="0"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del RM en pacientes con DM2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acelera la progresión de la ERC y las complicaciones cardiovasculares.</a:t>
            </a:r>
            <a:endParaRPr lang="es-ES" sz="1800" dirty="0"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824E06-589F-3765-90B9-C08C89F4737D}"/>
              </a:ext>
            </a:extLst>
          </p:cNvPr>
          <p:cNvSpPr txBox="1"/>
          <p:nvPr/>
        </p:nvSpPr>
        <p:spPr>
          <a:xfrm>
            <a:off x="608286" y="5473280"/>
            <a:ext cx="109754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ERC: enfermedad renal crónica, RM: receptor de mineralocorticoides,  ARM: antagonismo del receptor de mineralocorticoides ,  </a:t>
            </a:r>
            <a:r>
              <a:rPr lang="es-ES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iSRAA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: inhibidores del sistema renina-angiotensina-aldosterona </a:t>
            </a:r>
            <a:endParaRPr lang="es-ES" sz="1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39A130-8A30-B2C8-7A01-315D2C32DDA5}"/>
              </a:ext>
            </a:extLst>
          </p:cNvPr>
          <p:cNvSpPr txBox="1"/>
          <p:nvPr/>
        </p:nvSpPr>
        <p:spPr>
          <a:xfrm>
            <a:off x="3048000" y="58114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Liu W,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Kidney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Dis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(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Basel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). 2022 Nov 14;9(1):12-25.</a:t>
            </a:r>
          </a:p>
        </p:txBody>
      </p:sp>
    </p:spTree>
    <p:extLst>
      <p:ext uri="{BB962C8B-B14F-4D97-AF65-F5344CB8AC3E}">
        <p14:creationId xmlns:p14="http://schemas.microsoft.com/office/powerpoint/2010/main" val="72021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872DA-DE3A-4449-A890-D27D79AB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022"/>
            <a:ext cx="10515600" cy="1073257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s-ES" sz="2800" dirty="0" err="1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sobreactivación</a:t>
            </a: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 del RM en células implicadas 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en la </a:t>
            </a:r>
            <a:r>
              <a:rPr lang="es-ES" sz="2800" dirty="0" err="1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patofisiología</a:t>
            </a: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 cardiovascular.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A0516B-4258-67D1-983A-F0A967CA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012" y="1081355"/>
            <a:ext cx="6625975" cy="4695290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E63E92E-7019-77E3-822D-3C21991D5112}"/>
              </a:ext>
            </a:extLst>
          </p:cNvPr>
          <p:cNvSpPr txBox="1"/>
          <p:nvPr/>
        </p:nvSpPr>
        <p:spPr>
          <a:xfrm>
            <a:off x="3047143" y="5917206"/>
            <a:ext cx="60977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Bauersachs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J, et al. Br J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Pharmacol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 3134;2022:3119. </a:t>
            </a:r>
          </a:p>
        </p:txBody>
      </p:sp>
    </p:spTree>
    <p:extLst>
      <p:ext uri="{BB962C8B-B14F-4D97-AF65-F5344CB8AC3E}">
        <p14:creationId xmlns:p14="http://schemas.microsoft.com/office/powerpoint/2010/main" val="27480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60C57-4BFA-34FA-C783-9BF1E8C1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257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La función de la aldosterona y del RM</a:t>
            </a:r>
            <a: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b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en la remodelación cardiovascular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DF8DC-9290-9833-298D-5FC2EE92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7"/>
            <a:ext cx="10515600" cy="4351338"/>
          </a:xfrm>
        </p:spPr>
        <p:txBody>
          <a:bodyPr>
            <a:noAutofit/>
          </a:bodyPr>
          <a:lstStyle/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aldosterona, principal agonista del RM (NR3C2), es una hormona esteroidea sintetizada en la glándula suprarrenal. Regula la homeostasis de electrolitos y líquidos mediante la activación del canal de sodio epitelial, promoviendo la reabsorción de sodio y agua, y la excreción de potasio en la nefrona distal.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Aunque la acción clásica de la aldosterona se centra en células epiteliales renales, el RM se expresa también en cardiomiocitos, células endoteliales y musculares lisas vasculares, donde su activación contribuye a la remodelación cardíaca, disfunción endotelial, fibrosis intersticial, inflamación y estrés oxidativo, afectando así la función cardiovascular y metabólica..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ARM 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disponibles incluyen fármacos esteroideos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como la espironolactona, un antagonista no selectivo asociado a efectos adversos hormonales (p. ej., ginecomastia), y la </a:t>
            </a:r>
            <a:r>
              <a:rPr lang="es-ES" sz="1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eplerenona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con mayor selectividad y mejor tolerancia.</a:t>
            </a:r>
            <a:endParaRPr lang="es-ES" sz="18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contraste, los nuevos ARM no esteroides, como la </a:t>
            </a:r>
            <a:r>
              <a:rPr lang="es-ES" sz="1800" dirty="0" err="1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presentan alta afinidad y selectividad por el RM, lo que se traduce en un perfil de seguridad más favorable y un menor riesgo de </a:t>
            </a:r>
            <a:r>
              <a:rPr lang="es-ES" sz="1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hipercalemia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C92721-DBE9-CE93-A28C-FDEBD077DC8D}"/>
              </a:ext>
            </a:extLst>
          </p:cNvPr>
          <p:cNvSpPr txBox="1"/>
          <p:nvPr/>
        </p:nvSpPr>
        <p:spPr>
          <a:xfrm>
            <a:off x="3048000" y="57176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Pandey AK,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Eur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Heart J. 2022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14;43(31):2931-2945. </a:t>
            </a:r>
          </a:p>
        </p:txBody>
      </p:sp>
    </p:spTree>
    <p:extLst>
      <p:ext uri="{BB962C8B-B14F-4D97-AF65-F5344CB8AC3E}">
        <p14:creationId xmlns:p14="http://schemas.microsoft.com/office/powerpoint/2010/main" val="106000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1BBCF-0852-42F1-E15B-526A92EB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0"/>
            <a:ext cx="10515600" cy="922098"/>
          </a:xfrm>
        </p:spPr>
        <p:txBody>
          <a:bodyPr>
            <a:normAutofit/>
          </a:bodyPr>
          <a:lstStyle/>
          <a:p>
            <a:r>
              <a:rPr lang="es-ES" sz="2800" dirty="0">
                <a:effectLst/>
              </a:rPr>
              <a:t>La </a:t>
            </a:r>
            <a:r>
              <a:rPr lang="es-ES" sz="2800" dirty="0" err="1">
                <a:effectLst/>
              </a:rPr>
              <a:t>sobreactivación</a:t>
            </a:r>
            <a:r>
              <a:rPr lang="es-ES" sz="2800" dirty="0">
                <a:effectLst/>
              </a:rPr>
              <a:t> del receptor de mineralocorticoides </a:t>
            </a: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CEDC17-F335-20B1-BF80-12448477F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1431064"/>
            <a:ext cx="7772400" cy="3995871"/>
          </a:xfrm>
          <a:prstGeom prst="rect">
            <a:avLst/>
          </a:prstGeom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3F7701-241A-65BD-D8D2-331A8A32F361}"/>
              </a:ext>
            </a:extLst>
          </p:cNvPr>
          <p:cNvSpPr txBox="1"/>
          <p:nvPr/>
        </p:nvSpPr>
        <p:spPr>
          <a:xfrm>
            <a:off x="2082657" y="5732033"/>
            <a:ext cx="80266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Chilton RJ,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Cardiovasc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Endocrinol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Metab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 2023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21;12(3):e0289.</a:t>
            </a:r>
          </a:p>
        </p:txBody>
      </p:sp>
    </p:spTree>
    <p:extLst>
      <p:ext uri="{BB962C8B-B14F-4D97-AF65-F5344CB8AC3E}">
        <p14:creationId xmlns:p14="http://schemas.microsoft.com/office/powerpoint/2010/main" val="60862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60C57-4BFA-34FA-C783-9BF1E8C1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257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La función de la aldosterona y del RM</a:t>
            </a:r>
            <a: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b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en la remodelación cardiovascular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DF8DC-9290-9833-298D-5FC2EE92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7"/>
            <a:ext cx="10515600" cy="4351338"/>
          </a:xfrm>
        </p:spPr>
        <p:txBody>
          <a:bodyPr>
            <a:noAutofit/>
          </a:bodyPr>
          <a:lstStyle/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aldosterona, principal agonista del RM (NR3C2), es una hormona esteroidea sintetizada en la glándula suprarrenal. Regula la homeostasis de electrolitos y líquidos mediante la activación del canal de sodio epitelial, promoviendo la reabsorción de sodio y agua, y la excreción de potasio en la nefrona distal.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Aunque la acción clásica de la aldosterona se centra en células epiteliales renales, el RM se expresa también en cardiomiocitos, células endoteliales y musculares lisas vasculares, donde su activación contribuye a la remodelación cardíaca, disfunción endotelial, fibrosis intersticial, inflamación y estrés oxidativo, afectando así la función cardiovascular y metabólica..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ARM 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disponibles incluyen fármacos esteroideos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como la espironolactona, un antagonista no selectivo asociado a efectos adversos hormonales (p. ej., ginecomastia), y la </a:t>
            </a:r>
            <a:r>
              <a:rPr lang="es-ES" sz="1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eplerenona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con mayor selectividad y mejor tolerancia.</a:t>
            </a:r>
            <a:endParaRPr lang="es-ES" sz="18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contraste, los nuevos ARM no esteroides, como la </a:t>
            </a:r>
            <a:r>
              <a:rPr lang="es-ES" sz="1800" dirty="0" err="1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presentan alta afinidad y selectividad por el RM, lo que se traduce en un perfil de seguridad más favorable y un menor riesgo de </a:t>
            </a:r>
            <a:r>
              <a:rPr lang="es-ES" sz="1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hipercalemia</a:t>
            </a:r>
            <a:r>
              <a:rPr lang="es-ES" sz="1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1">
                  <a:lumMod val="85000"/>
                </a:schemeClr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C92721-DBE9-CE93-A28C-FDEBD077DC8D}"/>
              </a:ext>
            </a:extLst>
          </p:cNvPr>
          <p:cNvSpPr txBox="1"/>
          <p:nvPr/>
        </p:nvSpPr>
        <p:spPr>
          <a:xfrm>
            <a:off x="3048000" y="57176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Pandey AK,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Eur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Heart J. 2022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14;43(31):2931-2945. </a:t>
            </a:r>
          </a:p>
        </p:txBody>
      </p:sp>
    </p:spTree>
    <p:extLst>
      <p:ext uri="{BB962C8B-B14F-4D97-AF65-F5344CB8AC3E}">
        <p14:creationId xmlns:p14="http://schemas.microsoft.com/office/powerpoint/2010/main" val="1489540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38FD0E-F374-B034-7D79-BA2AB5E3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81" y="893336"/>
            <a:ext cx="7078038" cy="48062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05C17A3-1F35-66B8-C945-91F29EBD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548"/>
            <a:ext cx="10515600" cy="1104079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Efectos de la inhibición del RM 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en varios sistemas orgánicos</a:t>
            </a: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1F76BD-6AEB-5F70-0B45-3EF37ACD5292}"/>
              </a:ext>
            </a:extLst>
          </p:cNvPr>
          <p:cNvSpPr txBox="1"/>
          <p:nvPr/>
        </p:nvSpPr>
        <p:spPr>
          <a:xfrm>
            <a:off x="3047144" y="5867792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Pandey AK,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Eur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Heart J. 2022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14;43(31):2931-2945. </a:t>
            </a:r>
          </a:p>
          <a:p>
            <a:pPr algn="ctr"/>
            <a:endParaRPr lang="es-ES" sz="1000" i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5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60C57-4BFA-34FA-C783-9BF1E8C1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3257"/>
          </a:xfrm>
        </p:spPr>
        <p:txBody>
          <a:bodyPr>
            <a:noAutofit/>
          </a:bodyPr>
          <a:lstStyle/>
          <a:p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La función de la aldosterona y del RM</a:t>
            </a:r>
            <a: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br>
              <a:rPr lang="es-ES" sz="2800" dirty="0">
                <a:ea typeface="Segoe UI Historic" panose="020B0502040204020203" pitchFamily="34" charset="0"/>
                <a:cs typeface="Arial" panose="020B0604020202020204" pitchFamily="34" charset="0"/>
              </a:rPr>
            </a:br>
            <a: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  <a:t>en la remodelación cardiovascular</a:t>
            </a:r>
            <a:br>
              <a:rPr lang="es-ES" sz="2800" dirty="0">
                <a:effectLst/>
                <a:ea typeface="Segoe UI Historic" panose="020B0502040204020203" pitchFamily="34" charset="0"/>
                <a:cs typeface="Arial" panose="020B0604020202020204" pitchFamily="34" charset="0"/>
              </a:rPr>
            </a:br>
            <a:endParaRPr lang="es-ES" sz="2800" dirty="0"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7DF8DC-9290-9833-298D-5FC2EE927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347"/>
            <a:ext cx="10515600" cy="4351338"/>
          </a:xfrm>
        </p:spPr>
        <p:txBody>
          <a:bodyPr>
            <a:noAutofit/>
          </a:bodyPr>
          <a:lstStyle/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La aldosterona, principal agonista del RM (NR3C2), es una hormona esteroidea sintetizada en la glándula suprarrenal. Regula la homeostasis de electrolitos y líquidos mediante la activación del canal de sodio epitelial, promoviendo la reabsorción de sodio y agua, y la excreción de potasio en la nefrona distal.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Aunque la acción clásica de la aldosterona se centra en células epiteliales renales, el RM se expresa también en cardiomiocitos, células endoteliales y musculares lisas vasculares, donde su activación contribuye a la remodelación cardíaca, disfunción endotelial, fibrosis intersticial, inflamación y estrés oxidativo, afectando así la función cardiovascular y metabólica..</a:t>
            </a: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Los ARM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disponibles incluyen fármacos esteroideos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como la espironolactona, un antagonista no selectivo asociado a efectos adversos hormonales (p. ej., ginecomastia), y la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eplerenona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con mayor selectividad y mejor tolerancia.</a:t>
            </a: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9479C7"/>
              </a:buClr>
            </a:pP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En contraste, los nuevos ARM no esteroides, como la </a:t>
            </a:r>
            <a:r>
              <a:rPr lang="es-ES" sz="1800" dirty="0" err="1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finerenona</a:t>
            </a:r>
            <a:r>
              <a:rPr lang="es-ES" sz="1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, 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presentan alta afinidad y selectividad por el RM, lo que se traduce en un perfil de seguridad más favorable y un menor riesgo de </a:t>
            </a:r>
            <a:r>
              <a:rPr lang="es-ES" sz="1800" dirty="0" err="1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hipercalemia</a:t>
            </a:r>
            <a:r>
              <a:rPr lang="es-ES" sz="1800" dirty="0"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rgbClr val="141413"/>
              </a:solidFill>
              <a:effectLst/>
              <a:latin typeface="Arial" panose="020B0604020202020204" pitchFamily="34" charset="0"/>
              <a:ea typeface="Segoe UI Historic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C92721-DBE9-CE93-A28C-FDEBD077DC8D}"/>
              </a:ext>
            </a:extLst>
          </p:cNvPr>
          <p:cNvSpPr txBox="1"/>
          <p:nvPr/>
        </p:nvSpPr>
        <p:spPr>
          <a:xfrm>
            <a:off x="3048000" y="571768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Pandey AK, et al.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Eur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Heart J. 2022 </a:t>
            </a:r>
            <a:r>
              <a:rPr lang="es-E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Aug</a:t>
            </a:r>
            <a:r>
              <a:rPr lang="es-ES" sz="10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Segoe UI Historic" panose="020B0502040204020203" pitchFamily="34" charset="0"/>
                <a:cs typeface="Arial" panose="020B0604020202020204" pitchFamily="34" charset="0"/>
              </a:rPr>
              <a:t> 14;43(31):2931-2945. </a:t>
            </a:r>
          </a:p>
        </p:txBody>
      </p:sp>
    </p:spTree>
    <p:extLst>
      <p:ext uri="{BB962C8B-B14F-4D97-AF65-F5344CB8AC3E}">
        <p14:creationId xmlns:p14="http://schemas.microsoft.com/office/powerpoint/2010/main" val="41070915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3034</Words>
  <Application>Microsoft Macintosh PowerPoint</Application>
  <PresentationFormat>Panorámica</PresentationFormat>
  <Paragraphs>160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Arial Black</vt:lpstr>
      <vt:lpstr>Tema de Office</vt:lpstr>
      <vt:lpstr>El papel de la sobreactivación del receptor de mineralocorticoides en el desarrollo de la enfermedad renal crónica en el paciente con diabetes</vt:lpstr>
      <vt:lpstr>Temario</vt:lpstr>
      <vt:lpstr>Introducción</vt:lpstr>
      <vt:lpstr>La sobreactivación del RM en células implicadas  en la patofisiología cardiovascular. </vt:lpstr>
      <vt:lpstr>La función de la aldosterona y del RM  en la remodelación cardiovascular </vt:lpstr>
      <vt:lpstr>La sobreactivación del receptor de mineralocorticoides </vt:lpstr>
      <vt:lpstr>La función de la aldosterona y del RM  en la remodelación cardiovascular </vt:lpstr>
      <vt:lpstr>Efectos de la inhibición del RM  en varios sistemas orgánicos</vt:lpstr>
      <vt:lpstr>La función de la aldosterona y del RM  en la remodelación cardiovascular </vt:lpstr>
      <vt:lpstr>Análisis comparativo de los diferentes antagonistas de los receptores mineralocorticoides</vt:lpstr>
      <vt:lpstr>Patología cardiaca</vt:lpstr>
      <vt:lpstr>Patología renal</vt:lpstr>
      <vt:lpstr>Eficacia y seguridad de la finerenona en la DM2: insuficiencia cardíaca y enfermedad renal crónica </vt:lpstr>
      <vt:lpstr>Presentación de PowerPoint</vt:lpstr>
      <vt:lpstr>Presentación de PowerPoint</vt:lpstr>
      <vt:lpstr>Estrategias terapéuticas con ARM para el manejo  de comorbilidades cardiovasculares y renales </vt:lpstr>
      <vt:lpstr>Mensajes para lleva a casa </vt:lpstr>
      <vt:lpstr>  Gracias  joanbarrot@hotmail.com jfbarrot.girona.ics@gencat.cat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diaz</dc:creator>
  <cp:lastModifiedBy>Microsoft Office User</cp:lastModifiedBy>
  <cp:revision>8</cp:revision>
  <dcterms:created xsi:type="dcterms:W3CDTF">2025-03-10T08:43:30Z</dcterms:created>
  <dcterms:modified xsi:type="dcterms:W3CDTF">2025-04-06T17:57:39Z</dcterms:modified>
</cp:coreProperties>
</file>