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7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6"/>
    <p:restoredTop sz="94694"/>
  </p:normalViewPr>
  <p:slideViewPr>
    <p:cSldViewPr snapToGrid="0">
      <p:cViewPr varScale="1">
        <p:scale>
          <a:sx n="121" d="100"/>
          <a:sy n="121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811F0-6039-2176-10D1-C7317223B0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2"/>
            <a:ext cx="9144000" cy="3029507"/>
          </a:xfrm>
        </p:spPr>
        <p:txBody>
          <a:bodyPr anchor="ctr"/>
          <a:lstStyle>
            <a:lvl1pPr algn="ctr"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Título ponencia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7E4260-69D5-DF18-3351-60ABA39B7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74292"/>
            <a:ext cx="9144000" cy="88350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Autor || Filiación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C64A57-AD8F-FBC4-CAC6-2736ED4B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B2BED1-4ADC-056D-352E-6919E429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807677-9246-C702-79EE-0457C989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53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D9A1D-DD03-29B7-0F76-2F45FE09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BA72C7-AEF6-27B2-A5CB-4E430B47F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6B1A1F-0490-215D-EDE7-4C11B426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DAF4DF-AD5F-1CFB-D51F-CD96B93A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92DB6C-9BA0-9FD6-B761-9B68635C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23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0E39D8-C1F6-EDC7-5FD1-A6C8B6C5E4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19718D-E863-36C9-9350-BEB57B97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830295-AC68-C500-BFB2-45B026507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B6145-8803-F140-394D-3AE179318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2F0DE8-3514-E120-C0CC-56299EAD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97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3DA681-D228-58AE-C439-CE0F60A7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AC31E7-7476-8818-B889-A96D2635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CD11B3-2EBD-C4A0-C634-C8E2C379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917E02-4485-B1F0-1863-F12B3B0D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4E815B-EE09-6A20-5F40-927F543B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22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6085C-A698-50B2-EAC3-114EA405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D9629F-7992-0E96-0B61-D42E74F80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D9F708-7215-5F6E-D619-C8D4CC60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76C87F-DF59-9A63-99CF-750C1478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16B8FB-163C-D197-92D2-48AF96E2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41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CF70D5-35F1-3453-43C6-33CD32DE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095D3D-6A2F-D497-532B-072C771C5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150405-F7E4-8693-1290-94F35433A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62028-27FC-91C5-2D5E-EB445BF3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7CDB38-6F69-74E4-8E33-D3B476B3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C18F99-EE2A-2BDC-BD0C-3A66546D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23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9CF5CA-81D2-C621-3432-9F5C4222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0CD9CF-3336-A115-2FC9-D2719472E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E1A9D3-3E24-8ABA-8DF0-D1757F3F6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013652-E554-D3BE-91C4-21881F762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5C235BD-299E-696E-42A5-A251D2649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D2D7CF-6F7E-464A-864D-59212B5B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E89E3EE-6B56-895B-412B-B26B4D9E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63B439-EB7F-4D6F-06E8-594E05D3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67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A69A3-0E23-07B7-E410-85C9F1BB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B99076-AC66-CD8A-AEB2-AC1DD6078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6AC921-405E-1B5D-28C3-BDEA5EE9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173893-DBC8-479B-E226-B01AD807B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77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71898F1-063F-C4A3-441A-645F6940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0469A1-05F2-32AC-5707-760D1E5D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DEEA19-C889-C53B-9459-145FFC315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9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CFFB0-D886-3F87-E24D-FD116273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A69C46-6AA3-C586-66CD-8EC8556D2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560319-B57C-F85C-3288-66AD9BDEC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0F2E0F-E4EE-BC34-B89B-18B9B2CC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397ADA-2DE7-B945-797F-D0509DDA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96C836-240F-9DF6-D6A4-6C1798E9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18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75C79-A923-E544-F549-D6284889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75F9A0-5D59-8D11-8DA9-85551B4D0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E25695-B14A-BFAA-9770-FA844FC54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7EF57D-5F41-9A63-AD74-260890491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C1D1FE-572F-0C70-0F11-2E5AD2801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CE32AB-3A86-70CA-AB3F-58E1AF56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0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E057E6-B23B-F429-A87E-4161B121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521A35-9B0E-C174-13F2-150BBDA6E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15D181-BF4E-516B-9C1A-9436FAE82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95F17F-CA3C-E843-A8F3-1BC36098DA50}" type="datetimeFigureOut">
              <a:rPr lang="es-ES" smtClean="0"/>
              <a:t>27/3/25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1B4D1B-1EB1-26F5-5542-5D1EFF562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04A054-F4CA-09A4-074C-816F01947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0A3F0B-EFB2-3E41-9883-5B98CD63E7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7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9EE1F5C-D17C-CC98-773F-8F8C8DDF7453}"/>
              </a:ext>
            </a:extLst>
          </p:cNvPr>
          <p:cNvSpPr/>
          <p:nvPr/>
        </p:nvSpPr>
        <p:spPr>
          <a:xfrm>
            <a:off x="-483476" y="4035568"/>
            <a:ext cx="6316717" cy="2480846"/>
          </a:xfrm>
          <a:prstGeom prst="rect">
            <a:avLst/>
          </a:prstGeom>
          <a:solidFill>
            <a:srgbClr val="C3ADE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C118FF-4BA5-7C2E-BF19-AEB54F0D3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70" y="4157678"/>
            <a:ext cx="5919592" cy="1959654"/>
          </a:xfrm>
        </p:spPr>
        <p:txBody>
          <a:bodyPr>
            <a:noAutofit/>
          </a:bodyPr>
          <a:lstStyle/>
          <a:p>
            <a:pPr algn="l">
              <a:lnSpc>
                <a:spcPts val="2580"/>
              </a:lnSpc>
              <a:spcAft>
                <a:spcPts val="800"/>
              </a:spcAft>
            </a:pPr>
            <a:r>
              <a:rPr lang="es-E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El bloqueo del receptor </a:t>
            </a:r>
            <a:br>
              <a:rPr lang="es-E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 mineralocorticoides como estrategia terapéutica, </a:t>
            </a:r>
            <a:br>
              <a:rPr lang="es-E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resultados clínicos asociados</a:t>
            </a:r>
            <a:br>
              <a:rPr lang="es-E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este mecanismo de acción</a:t>
            </a:r>
            <a:endParaRPr lang="es-ES" sz="2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D894D1-E125-DD2B-769C-6A9366D70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90" y="5932162"/>
            <a:ext cx="7291753" cy="476253"/>
          </a:xfrm>
        </p:spPr>
        <p:txBody>
          <a:bodyPr>
            <a:normAutofit/>
          </a:bodyPr>
          <a:lstStyle/>
          <a:p>
            <a:pPr algn="l"/>
            <a:r>
              <a:rPr lang="es-ES" sz="1400" dirty="0"/>
              <a:t>Enrique Carretero. </a:t>
            </a:r>
            <a:r>
              <a:rPr lang="es-ES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MFyC</a:t>
            </a:r>
            <a:r>
              <a:rPr lang="es-ES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. CS Puente Genil, Córdoba</a:t>
            </a:r>
          </a:p>
        </p:txBody>
      </p:sp>
    </p:spTree>
    <p:extLst>
      <p:ext uri="{BB962C8B-B14F-4D97-AF65-F5344CB8AC3E}">
        <p14:creationId xmlns:p14="http://schemas.microsoft.com/office/powerpoint/2010/main" val="274706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872DA-DE3A-4449-A890-D27D79AB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34" y="-31531"/>
            <a:ext cx="11690131" cy="1325563"/>
          </a:xfrm>
        </p:spPr>
        <p:txBody>
          <a:bodyPr/>
          <a:lstStyle/>
          <a:p>
            <a:r>
              <a:rPr lang="es-ES" sz="3200" b="1" kern="100" dirty="0">
                <a:effectLst/>
                <a:latin typeface="Arial Black" panose="020B0604020202020204" pitchFamily="34" charset="0"/>
                <a:ea typeface="Aptos" panose="020B0004020202020204" pitchFamily="34" charset="0"/>
                <a:cs typeface="Arial Black" panose="020B0604020202020204" pitchFamily="34" charset="0"/>
              </a:rPr>
              <a:t>El sistema renina-angiotensina-aldosterona (SRAA)</a:t>
            </a:r>
            <a:endParaRPr lang="es-E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399A54-0CCF-0FCA-8792-9A471F76E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499" y="1373680"/>
            <a:ext cx="7064265" cy="3818431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SRAA es fundamental en la </a:t>
            </a:r>
            <a:r>
              <a:rPr lang="es-E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regulación del equilibrio hidroelectrolítico y de la presión arterial 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 el cuerpo humano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aldosterona, una hormona mineralocorticoide sintetizada principalmente en la </a:t>
            </a:r>
            <a:r>
              <a:rPr lang="es-E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corteza suprarrenal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juega un papel clave en este sistema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exceso de actividad de la aldosterona </a:t>
            </a:r>
            <a:r>
              <a:rPr lang="es-E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puede desencadenar una serie de efectos adversos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entre ellos fibrosis y daño cardiovascular, hipertensión resistente e insuficiencia cardiaca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bloqueo de los receptores de mineralocorticoides ha emergido como una </a:t>
            </a:r>
            <a:r>
              <a:rPr lang="es-E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estrategia terapéutica prometedora en el manejo de diversas condiciones clínicas 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asociadas al SRAA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89CF0C-4AF8-DD65-BBAE-C2D044B82C56}"/>
              </a:ext>
            </a:extLst>
          </p:cNvPr>
          <p:cNvSpPr txBox="1"/>
          <p:nvPr/>
        </p:nvSpPr>
        <p:spPr>
          <a:xfrm>
            <a:off x="4218013" y="5484320"/>
            <a:ext cx="7223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1. Pandey AK, Bhatt DL, Cosentino F, Marx N. Non-steroidal mineralocorticoid receptor antagonists in cardiorenal disease.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Heart J. 2022 Aug 14;43(31):2931-2945.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10.1093/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eurheartj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/ehac299. Erratum in: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Heart J. 2022 Nov 1;43(41):4391.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10.1093/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eurheartj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/ehac425. PMID: 35713973.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Imagen que contiene persona, tabla, interior, hombre&#10;&#10;Descripción generada automáticamente">
            <a:extLst>
              <a:ext uri="{FF2B5EF4-FFF2-40B4-BE49-F238E27FC236}">
                <a16:creationId xmlns:a16="http://schemas.microsoft.com/office/drawing/2014/main" id="{9BEF9F7C-B192-F6DF-0CA5-1750C1DDF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74"/>
          <a:stretch/>
        </p:blipFill>
        <p:spPr>
          <a:xfrm>
            <a:off x="-10510" y="1294032"/>
            <a:ext cx="3857297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8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CEA71-457D-53DD-80DA-459DA821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30"/>
            <a:ext cx="10515600" cy="1325563"/>
          </a:xfrm>
        </p:spPr>
        <p:txBody>
          <a:bodyPr/>
          <a:lstStyle/>
          <a:p>
            <a:r>
              <a:rPr lang="es-ES" sz="3200" b="1" kern="100" dirty="0">
                <a:effectLst/>
                <a:latin typeface="Arial Black" panose="020B0604020202020204" pitchFamily="34" charset="0"/>
                <a:ea typeface="Aptos" panose="020B0004020202020204" pitchFamily="34" charset="0"/>
                <a:cs typeface="Arial Black" panose="020B0604020202020204" pitchFamily="34" charset="0"/>
              </a:rPr>
              <a:t>Los antagonistas del receptor </a:t>
            </a:r>
            <a:br>
              <a:rPr lang="es-ES" sz="3200" b="1" kern="100" dirty="0">
                <a:effectLst/>
                <a:latin typeface="Arial Black" panose="020B0604020202020204" pitchFamily="34" charset="0"/>
                <a:ea typeface="Aptos" panose="020B0004020202020204" pitchFamily="34" charset="0"/>
                <a:cs typeface="Arial Black" panose="020B0604020202020204" pitchFamily="34" charset="0"/>
              </a:rPr>
            </a:br>
            <a:r>
              <a:rPr lang="es-ES" sz="3200" b="1" kern="100" dirty="0">
                <a:effectLst/>
                <a:latin typeface="Arial Black" panose="020B0604020202020204" pitchFamily="34" charset="0"/>
                <a:ea typeface="Aptos" panose="020B0004020202020204" pitchFamily="34" charset="0"/>
                <a:cs typeface="Arial Black" panose="020B0604020202020204" pitchFamily="34" charset="0"/>
              </a:rPr>
              <a:t>de mineralocorticoides (ARM) </a:t>
            </a:r>
            <a:endParaRPr lang="es-E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CE9B32-BB44-C894-DED3-0E511DD8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13" y="1294032"/>
            <a:ext cx="8006418" cy="3813995"/>
          </a:xfrm>
        </p:spPr>
        <p:txBody>
          <a:bodyPr>
            <a:normAutofit/>
          </a:bodyPr>
          <a:lstStyle/>
          <a:p>
            <a:pPr algn="l"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antagonistas del receptor de mineralocorticoides (ARM) son una </a:t>
            </a:r>
            <a:r>
              <a:rPr lang="es-E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estrategia terapéutica</a:t>
            </a:r>
            <a:r>
              <a:rPr lang="es-ES" sz="1800" b="1" u="none" strike="noStrike" baseline="0" dirty="0">
                <a:latin typeface="Arial" panose="020B0604020202020204" pitchFamily="34" charset="0"/>
              </a:rPr>
              <a:t> en el manejo de diversas condiciones clínicas </a:t>
            </a:r>
            <a:r>
              <a:rPr lang="es-ES" sz="1800" u="none" strike="noStrike" baseline="0" dirty="0">
                <a:latin typeface="Arial" panose="020B0604020202020204" pitchFamily="34" charset="0"/>
              </a:rPr>
              <a:t>asociadas al SRAA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</a:t>
            </a:r>
            <a:r>
              <a:rPr lang="es-ES" sz="1800" u="none" strike="noStrike" baseline="0" dirty="0">
                <a:latin typeface="Arial" panose="020B0604020202020204" pitchFamily="34" charset="0"/>
              </a:rPr>
              <a:t>.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ARM h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demostrado </a:t>
            </a:r>
            <a:r>
              <a:rPr lang="es-E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buenos resultados clínicos en patologías como la insuficiencia cardiaca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(IC), </a:t>
            </a:r>
            <a:r>
              <a:rPr lang="es-E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hipertensión arterial 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(HTA) y </a:t>
            </a:r>
            <a:r>
              <a:rPr lang="es-E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enfermedad renal crónica 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(ERC)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2,3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Entre los ARM disponibles en la práctica clínica actual se encuentran la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espironolactona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un antagonista no selectivo, y la </a:t>
            </a:r>
            <a:r>
              <a:rPr lang="es-ES" sz="1800" b="1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eplerenona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que es más selectiva para el </a:t>
            </a:r>
            <a:r>
              <a:rPr lang="es-E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receptor mineralocorticoide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y presenta un perfil de efectos adversos más favorable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2,3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Más recientemente, han surgido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ARM de tercera generación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como la </a:t>
            </a:r>
            <a:r>
              <a:rPr lang="es-ES" sz="1800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finerenona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que muestran una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mayor selectividad y menos efectos secundarios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relacionados con desequilibrios hormonales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4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DBB6D-ADE3-0DF8-6B5C-36EB01455126}"/>
              </a:ext>
            </a:extLst>
          </p:cNvPr>
          <p:cNvSpPr txBox="1"/>
          <p:nvPr/>
        </p:nvSpPr>
        <p:spPr>
          <a:xfrm>
            <a:off x="838200" y="5108027"/>
            <a:ext cx="74426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Pandey AK, Bhatt DL, Cosentino F, Marx N. Non-steroidal mineralocorticoid receptor antagonists in cardiorenal disease.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Heart J. 2022 Aug 14;43(31):2931-2945.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10.1093/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eurheartj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/ehac299. Erratum in: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Heart J. 2022 Nov 1;43(41):4391.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10.1093/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eurheartj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/ehac425. PMID: 35713973.</a:t>
            </a:r>
          </a:p>
          <a:p>
            <a:pPr marL="228600" indent="-228600">
              <a:buAutoNum type="arabicPeriod"/>
            </a:pP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Pitt B,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Zannad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F, Remme WJ, Cody R. The effect of spironolactone on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morbidity and mortality in patients with severe heart failure.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Randomized Aldactone Evaluation Study Investigators.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N Engl J Med. 1999 Sep 2;341(10):709-17.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10.1056/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NEJM199909023411001. PMID: 10471456.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GaramondPro-Regular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Zannad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F, McMurray JJ, Krum H, van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Veldhuisen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DJ; EMPHASISHF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Study Group. Eplerenone in patients with systolic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heart failure and mild symptoms. N Engl J Med. 2011 Jan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6;364(1):11-21.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10.1056/NEJMoa1009492. </a:t>
            </a:r>
            <a:r>
              <a:rPr lang="es-ES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Epub</a:t>
            </a:r>
            <a:r>
              <a:rPr lang="es-ES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2010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s-ES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Nov 14. PMID: 21073363.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GaramondPro-Regular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Frampton JE.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Finerenone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First Approval. Drugs. 2021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Oct;81(15):1787-1794.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10.1007/s40265-021-01599-7.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PMID: 34519996.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n 7" descr="Imagen que contiene calculadora, control remoto&#10;&#10;Descripción generada automáticamente">
            <a:extLst>
              <a:ext uri="{FF2B5EF4-FFF2-40B4-BE49-F238E27FC236}">
                <a16:creationId xmlns:a16="http://schemas.microsoft.com/office/drawing/2014/main" id="{43BB0908-6BB9-DC18-DB0B-0876504A2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262" y="1135117"/>
            <a:ext cx="3289738" cy="492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2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28DFE-547A-F568-0F74-34530262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893" y="0"/>
            <a:ext cx="7202214" cy="1325563"/>
          </a:xfrm>
        </p:spPr>
        <p:txBody>
          <a:bodyPr/>
          <a:lstStyle/>
          <a:p>
            <a:r>
              <a:rPr lang="es-ES" b="1" kern="0" dirty="0">
                <a:effectLst/>
                <a:latin typeface="Arial Black" panose="020B0604020202020204" pitchFamily="34" charset="0"/>
                <a:ea typeface="AGaramondPro-Bold"/>
                <a:cs typeface="Arial Black" panose="020B0604020202020204" pitchFamily="34" charset="0"/>
              </a:rPr>
              <a:t>Evidencia clínica de los </a:t>
            </a:r>
            <a:r>
              <a:rPr lang="es-ES" sz="3200" b="1" kern="100" dirty="0">
                <a:effectLst/>
                <a:latin typeface="Arial Black" panose="020B0604020202020204" pitchFamily="34" charset="0"/>
                <a:ea typeface="Aptos" panose="020B0004020202020204" pitchFamily="34" charset="0"/>
                <a:cs typeface="Arial Black" panose="020B0604020202020204" pitchFamily="34" charset="0"/>
              </a:rPr>
              <a:t>ARM </a:t>
            </a:r>
            <a:r>
              <a:rPr lang="es-ES" b="1" kern="0" dirty="0">
                <a:effectLst/>
                <a:latin typeface="Arial Black" panose="020B0604020202020204" pitchFamily="34" charset="0"/>
                <a:ea typeface="AGaramondPro-Bold"/>
                <a:cs typeface="Arial Black" panose="020B0604020202020204" pitchFamily="34" charset="0"/>
              </a:rPr>
              <a:t>en Insuficiencia Cardiaca</a:t>
            </a:r>
            <a:endParaRPr lang="es-E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7C85D6-180E-4DCF-4CA5-5956689C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7325" y="1325562"/>
            <a:ext cx="5507421" cy="3905349"/>
          </a:xfrm>
        </p:spPr>
        <p:txBody>
          <a:bodyPr>
            <a:normAutofit fontScale="92500" lnSpcReduction="20000"/>
          </a:bodyPr>
          <a:lstStyle/>
          <a:p>
            <a:pPr marL="514350" indent="-285750"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En el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estudio FINEARTS-HF 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se evaluó la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eficacia y seguridad de la </a:t>
            </a:r>
            <a:r>
              <a:rPr lang="es-ES" sz="1800" b="1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finerenona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en pacientes con IC y fracción de eyección reducida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5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 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Esta población ha mostrado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resistencia a otros tratamientos comunes para la IC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lo que hace que FINEARTS-HF represente un avance significativo en la búsqueda de terapias innovadoras para esta condicion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5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  <a:spcAft>
                <a:spcPts val="800"/>
              </a:spcAft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GaramondPro-Italic"/>
              </a:rPr>
              <a:t>Los resultados del FINEARTS-HF indicaron que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GaramondPro-Italic"/>
              </a:rPr>
              <a:t>la </a:t>
            </a:r>
            <a:r>
              <a:rPr lang="es-ES" sz="1800" b="1" kern="0" dirty="0" err="1">
                <a:effectLst/>
                <a:latin typeface="Arial" panose="020B0604020202020204" pitchFamily="34" charset="0"/>
                <a:ea typeface="AGaramondPro-Regular"/>
                <a:cs typeface="AGaramondPro-Italic"/>
              </a:rPr>
              <a:t>finerenona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GaramondPro-Italic"/>
              </a:rPr>
              <a:t> podría reducir el riesgo de hospitalización por IC y mejorar los resultados clínicos generales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GaramondPro-Italic"/>
              </a:rPr>
              <a:t> en pacientes con 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IC y fracción de eyección preservada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6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GaramondPro-Italic"/>
              </a:rPr>
              <a:t>.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BD4DF2-B4B8-39D7-27E1-3CA25D05E56C}"/>
              </a:ext>
            </a:extLst>
          </p:cNvPr>
          <p:cNvSpPr txBox="1"/>
          <p:nvPr/>
        </p:nvSpPr>
        <p:spPr>
          <a:xfrm>
            <a:off x="2169071" y="5465004"/>
            <a:ext cx="7853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5.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Solomon SD, McMurray JJV, Vaduganathan M, et al., 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FINEARTS-HF Committees  and Investigators.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Finerenone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in 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Heart Failure with Mildly Reduced or Preserved Ejection Fraction.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N Engl J Med. 2024 Sep 1. doi10.1056/NEJMoa2407107.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GaramondPro-Regular"/>
              <a:cs typeface="Times New Roman" panose="02020603050405020304" pitchFamily="18" charset="0"/>
            </a:endParaRPr>
          </a:p>
          <a:p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6.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Fernandez-Ruiz I.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Finerenone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improves outcomes in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HFmrEF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and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HFpEF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 Nat Rev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Cardiol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 2024 Nov;21(11):739.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10.1038/s41569-024-01087-x. PMID: 39300251.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s-E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n 7" descr="Persona usando una computadora portátil&#10;&#10;Descripción generada automáticamente">
            <a:extLst>
              <a:ext uri="{FF2B5EF4-FFF2-40B4-BE49-F238E27FC236}">
                <a16:creationId xmlns:a16="http://schemas.microsoft.com/office/drawing/2014/main" id="{BEDA371F-B083-192F-5BC2-516DD8BA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40" y="1325563"/>
            <a:ext cx="5859489" cy="39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4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78ADF-2CFA-00DE-ECDC-C51E6DA8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ES" b="1" kern="0" dirty="0">
                <a:effectLst/>
                <a:latin typeface="Arial Black" panose="020B0604020202020204" pitchFamily="34" charset="0"/>
                <a:ea typeface="AGaramondPro-Bold"/>
                <a:cs typeface="Arial Black" panose="020B0604020202020204" pitchFamily="34" charset="0"/>
              </a:rPr>
              <a:t>Evidencia clínica de los </a:t>
            </a:r>
            <a:r>
              <a:rPr lang="es-ES" sz="3200" b="1" kern="100" dirty="0">
                <a:effectLst/>
                <a:latin typeface="Arial Black" panose="020B0604020202020204" pitchFamily="34" charset="0"/>
                <a:ea typeface="Aptos" panose="020B0004020202020204" pitchFamily="34" charset="0"/>
                <a:cs typeface="Arial Black" panose="020B0604020202020204" pitchFamily="34" charset="0"/>
              </a:rPr>
              <a:t>ARM </a:t>
            </a:r>
            <a:br>
              <a:rPr lang="es-ES" sz="3200" b="1" kern="100" dirty="0">
                <a:effectLst/>
                <a:latin typeface="Arial Black" panose="020B0604020202020204" pitchFamily="34" charset="0"/>
                <a:ea typeface="Aptos" panose="020B0004020202020204" pitchFamily="34" charset="0"/>
                <a:cs typeface="Arial Black" panose="020B0604020202020204" pitchFamily="34" charset="0"/>
              </a:rPr>
            </a:br>
            <a:r>
              <a:rPr lang="es-ES" b="1" kern="0" dirty="0">
                <a:effectLst/>
                <a:latin typeface="Arial Black" panose="020B0604020202020204" pitchFamily="34" charset="0"/>
                <a:ea typeface="AGaramondPro-Bold"/>
                <a:cs typeface="Arial Black" panose="020B0604020202020204" pitchFamily="34" charset="0"/>
              </a:rPr>
              <a:t>en hipertensión arterial resistente </a:t>
            </a:r>
            <a:endParaRPr lang="es-E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52BA5F-3E77-E928-2833-6C8D9B911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236" y="1775706"/>
            <a:ext cx="7214950" cy="2777907"/>
          </a:xfrm>
        </p:spPr>
        <p:txBody>
          <a:bodyPr>
            <a:normAutofit/>
          </a:bodyPr>
          <a:lstStyle/>
          <a:p>
            <a:pPr marL="514350" indent="-285750"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La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hipertensión arterial resistente 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(HTR) es una condición caracterizada por la incapacidad para controlar adecuadamente la presión arterial a pesar del uso de tres o más antihipertensivos de distintas clases. 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  <a:spcAft>
                <a:spcPts val="800"/>
              </a:spcAft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La adición de espironolactona o </a:t>
            </a:r>
            <a:r>
              <a:rPr lang="es-ES" sz="1800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eplerenona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en el tratamiento de HTR ha resultado en una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disminución significativa de la presión arterial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mejorando el control de esta condicion</a:t>
            </a:r>
            <a:r>
              <a:rPr lang="es-ES" sz="1800" kern="0" baseline="30000" dirty="0"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7,8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B014DA-783E-0EBA-558E-CA7C92B7078D}"/>
              </a:ext>
            </a:extLst>
          </p:cNvPr>
          <p:cNvSpPr txBox="1"/>
          <p:nvPr/>
        </p:nvSpPr>
        <p:spPr>
          <a:xfrm>
            <a:off x="806213" y="4961213"/>
            <a:ext cx="7214950" cy="92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7. Williams B, MacDonald TM, Caulfield M, Cruickshank JK. 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Prevention And Treatment of Hypertension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With Algorithm-based therapy (PATHWAY) number 2: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protocol for a randomised crossover trial to determine optimal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treatment for drug-resistant hypertension. BMJ Open. 2015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Aug 7;5(8):e008951.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10.1136/bmjopen-2015-008951.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PMID: 26253568; PMCID: PMC4538257</a:t>
            </a:r>
          </a:p>
          <a:p>
            <a:pPr lvl="0">
              <a:lnSpc>
                <a:spcPct val="115000"/>
              </a:lnSpc>
            </a:pP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8. Sever PS,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Dahlof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B, Poulter NR, Wedel H</a:t>
            </a:r>
            <a:r>
              <a:rPr lang="es-ES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; ASCOT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investigators. Prevention of coronary and stroke events with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atorvastatin in hypertensive patients who have average or 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lower-than-average cholesterol concentrations, in the Anglo-Scandinavian Cardiac Outcomes Trial-Lipid Lowering Arm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(ASCOT-LLA): a multicentre randomised controlled trial.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Lancet. 2003 Apr 5;361(9364):1149-58.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10.1016/S0140-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6736(03)12948-0. PMID: 12686036.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Un niño con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8C796362-B75D-9F30-72F9-5BEC1E5DE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83"/>
          <a:stretch/>
        </p:blipFill>
        <p:spPr>
          <a:xfrm>
            <a:off x="8334704" y="1238224"/>
            <a:ext cx="3857296" cy="46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3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6BCEE-AA98-0BBD-DB1F-17C98844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7400"/>
            <a:ext cx="10515600" cy="1325563"/>
          </a:xfrm>
        </p:spPr>
        <p:txBody>
          <a:bodyPr>
            <a:noAutofit/>
          </a:bodyPr>
          <a:lstStyle/>
          <a:p>
            <a:r>
              <a:rPr lang="es-ES" b="1" kern="0" dirty="0">
                <a:effectLst/>
                <a:latin typeface="Arial Black" panose="020B0604020202020204" pitchFamily="34" charset="0"/>
                <a:ea typeface="AGaramondPro-Bold"/>
                <a:cs typeface="Arial Black" panose="020B0604020202020204" pitchFamily="34" charset="0"/>
              </a:rPr>
              <a:t>Evidencia clínica en Enfermedad Renal Crónica y protección renal </a:t>
            </a:r>
            <a:endParaRPr lang="es-E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52C886-98E7-51D4-F42A-1EA3793C0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63" y="1268163"/>
            <a:ext cx="6887340" cy="4351338"/>
          </a:xfrm>
        </p:spPr>
        <p:txBody>
          <a:bodyPr>
            <a:normAutofit fontScale="92500" lnSpcReduction="10000"/>
          </a:bodyPr>
          <a:lstStyle/>
          <a:p>
            <a:pPr marL="514350" indent="-285750"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La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ERC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es otra condición en la que la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actividad elevada de la aldosterona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contribuye a la progresión de la patología.</a:t>
            </a:r>
            <a:endParaRPr lang="es-ES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La </a:t>
            </a:r>
            <a:r>
              <a:rPr lang="es-ES" sz="1600" b="1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finerenona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ha surgido como un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ARM prometedor en el manejo de la ERC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particularmente en pacientes con diabetes mellitus tipo 2 (DM2). </a:t>
            </a:r>
            <a:endParaRPr lang="es-ES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El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estudio FIDELIO-DKD 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evidencia que la </a:t>
            </a:r>
            <a:r>
              <a:rPr lang="es-ES" sz="1600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finerenona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es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efectiva en reducir la progresión de la ERC y eventos cardiovasculares 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en esta población, ampliando el arsenal terapéutico para el manejo de la enfermedad renal en el contexto de la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DM</a:t>
            </a:r>
            <a:r>
              <a:rPr lang="es-ES" sz="1600" b="1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9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 </a:t>
            </a:r>
            <a:endParaRPr lang="es-ES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En el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estudio FIGARO-DKD 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la </a:t>
            </a:r>
            <a:r>
              <a:rPr lang="es-ES" sz="1600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finerenona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ha demostrado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reducir objetivos cardiovasculares y renal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 en pacientes con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DM2</a:t>
            </a:r>
            <a:r>
              <a:rPr lang="es-ES" sz="1600" b="1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10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</a:t>
            </a:r>
            <a:endParaRPr lang="es-ES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  <a:spcAft>
                <a:spcPts val="800"/>
              </a:spcAft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El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estudio FINE-HEART 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 un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análisis integrado 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y agrupado de los resultados de </a:t>
            </a:r>
            <a:r>
              <a:rPr lang="es-ES" sz="1600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finerenona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a partir de tres ensayos clínicos: </a:t>
            </a:r>
            <a:r>
              <a:rPr lang="es-ES" sz="16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FIDELIO-DKD, FIGARO- DKD y FINEARTS-HF7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</a:t>
            </a:r>
            <a:r>
              <a:rPr lang="es-ES" sz="16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11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 Este análisis se centró en evaluar los efectos de </a:t>
            </a:r>
            <a:r>
              <a:rPr lang="es-ES" sz="1600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finerenona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en pacientes con IC, enfermedad renal crónica (ERC) y DM2</a:t>
            </a:r>
            <a:r>
              <a:rPr lang="es-ES" sz="16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11</a:t>
            </a:r>
            <a:r>
              <a:rPr lang="es-ES" sz="16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</a:t>
            </a:r>
            <a:endParaRPr lang="es-ES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6502D7-2928-2764-AE0B-70E9472B23FC}"/>
              </a:ext>
            </a:extLst>
          </p:cNvPr>
          <p:cNvSpPr txBox="1"/>
          <p:nvPr/>
        </p:nvSpPr>
        <p:spPr>
          <a:xfrm>
            <a:off x="1135115" y="5619501"/>
            <a:ext cx="9921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9. </a:t>
            </a:r>
            <a:r>
              <a:rPr lang="en-GB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Bakris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GL, Agarwal R, Anker SD, et al.; FIDELIO-DKD Investigators. Effect of </a:t>
            </a:r>
            <a:r>
              <a:rPr lang="en-GB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Finerenone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Chronic Kidney Disease Outcomes in Type 2 Diabetes. 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 Engl J Med. 2020 Dec 3;383(23):2219-2229.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10.1056/NEJMoa2025845.</a:t>
            </a:r>
            <a:endParaRPr lang="es-ES" sz="750" i="1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10. 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Pitt B, </a:t>
            </a:r>
            <a:r>
              <a:rPr lang="es-ES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Filippatos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G, Agarwal R, et al.; FIGARO-DKD </a:t>
            </a:r>
            <a:r>
              <a:rPr lang="es-ES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Investigators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Cardiovascular Events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</a:t>
            </a:r>
            <a:r>
              <a:rPr lang="en-GB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Finerenone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Kidney Disease and Type 2 Diabetes. N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Engl J Med. 2021 Dec 9;385(24):2252-2263. </a:t>
            </a:r>
            <a:r>
              <a:rPr lang="en-GB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10.1056/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NEJMoa2110956.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ES" sz="750" i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11. Vaduganathan M, Filippatos G, Claggett BL, et al. </a:t>
            </a:r>
            <a:r>
              <a:rPr lang="en-GB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Finerenone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Heart Failure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Chronic Kidney Disease with Type 2 Diabetes: the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FINE-HEART pooled analysis of cardiovascular, </a:t>
            </a:r>
            <a:r>
              <a:rPr lang="en-GB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kidney,and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mortality outcomes. Nat Med. 2024 Sep 1. </a:t>
            </a:r>
            <a:r>
              <a:rPr lang="en-GB" sz="75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10.1038/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75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s41591-024-03264-4.</a:t>
            </a:r>
          </a:p>
          <a:p>
            <a:endParaRPr lang="es-ES" sz="75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n 5" descr="Un hombre con una camisa blanca&#10;&#10;Descripción generada automáticamente con confianza baja">
            <a:extLst>
              <a:ext uri="{FF2B5EF4-FFF2-40B4-BE49-F238E27FC236}">
                <a16:creationId xmlns:a16="http://schemas.microsoft.com/office/drawing/2014/main" id="{C39D2C82-5715-FDD2-0007-0BFEDBC6E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42" y="1464197"/>
            <a:ext cx="5612041" cy="37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9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A865A-D28B-2B35-6C70-AE72344B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5" y="-69609"/>
            <a:ext cx="10515600" cy="1325563"/>
          </a:xfrm>
        </p:spPr>
        <p:txBody>
          <a:bodyPr/>
          <a:lstStyle/>
          <a:p>
            <a:r>
              <a:rPr lang="es-ES" kern="0" dirty="0">
                <a:effectLst/>
                <a:ea typeface="AGaramondPro-Bold"/>
                <a:cs typeface="AGaramondPro-Bold"/>
              </a:rPr>
              <a:t>CONCLUSIONES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E64A5-F68A-AFB4-A96E-29512A7A7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72" y="1537716"/>
            <a:ext cx="5439103" cy="2922670"/>
          </a:xfrm>
        </p:spPr>
        <p:txBody>
          <a:bodyPr>
            <a:normAutofit/>
          </a:bodyPr>
          <a:lstStyle/>
          <a:p>
            <a:pPr marL="514350" indent="-285750">
              <a:lnSpc>
                <a:spcPct val="115000"/>
              </a:lnSpc>
              <a:spcAft>
                <a:spcPts val="800"/>
              </a:spcAft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El bloqueo del receptor de mineralocorticoides representa una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estrategia terapéutica eficaz 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en el manejo de diversas patologías, como en la IC, la</a:t>
            </a:r>
            <a:r>
              <a:rPr lang="es-ES" sz="1800" kern="100" dirty="0">
                <a:latin typeface="Arial" panose="020B0604020202020204" pitchFamily="34" charset="0"/>
                <a:ea typeface="AGaramondPro-Regular"/>
                <a:cs typeface="Times New Roman" panose="02020603050405020304" pitchFamily="18" charset="0"/>
              </a:rPr>
              <a:t> 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HTA y la ERC</a:t>
            </a:r>
            <a:r>
              <a:rPr lang="es-ES" sz="1800" kern="0" baseline="30000" dirty="0"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 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06730" indent="-285750">
              <a:lnSpc>
                <a:spcPct val="115000"/>
              </a:lnSpc>
              <a:spcAft>
                <a:spcPts val="800"/>
              </a:spcAft>
              <a:buClr>
                <a:srgbClr val="9479C7"/>
              </a:buClr>
              <a:buFont typeface="Wingdings" pitchFamily="2" charset="2"/>
              <a:buChar char="§"/>
            </a:pP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Nuevos ARM, como la </a:t>
            </a:r>
            <a:r>
              <a:rPr lang="es-ES" sz="1800" kern="0" dirty="0" err="1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finerenona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han demostrado </a:t>
            </a:r>
            <a:r>
              <a:rPr lang="es-ES" sz="1800" b="1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reducir la mortalidad, mejorar la función cardiaca y retardar la progresión de la ERC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, entre otros beneficios</a:t>
            </a:r>
            <a:r>
              <a:rPr lang="es-ES" sz="1800" kern="0" baseline="30000" dirty="0"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1</a:t>
            </a:r>
            <a:r>
              <a:rPr lang="es-ES" sz="1800" kern="0" baseline="3000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2,13</a:t>
            </a:r>
            <a:r>
              <a:rPr lang="es-ES" sz="1800" kern="0" dirty="0"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.</a:t>
            </a:r>
            <a:endParaRPr lang="es-E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265E4B-56EC-F249-30CA-81F732C92350}"/>
              </a:ext>
            </a:extLst>
          </p:cNvPr>
          <p:cNvSpPr txBox="1"/>
          <p:nvPr/>
        </p:nvSpPr>
        <p:spPr>
          <a:xfrm>
            <a:off x="899270" y="5320284"/>
            <a:ext cx="10304969" cy="75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Pandey AK, Bhatt DL, Cosentino F, Marx N. Non-steroidal mineralocorticoid receptor antagonists in cardiorenal disease.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Heart J. 2022 Aug 14;43(31):2931-2945.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10.1093/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eurheartj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/ehac299. Erratum in: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 Heart J. 2022 Nov 1;43(41):4391. 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doi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: 10.1093/</a:t>
            </a:r>
            <a:r>
              <a:rPr lang="en-GB" sz="8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eurheartj</a:t>
            </a:r>
            <a:r>
              <a:rPr lang="en-GB" sz="800" i="1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GaramondPro-Regular"/>
                <a:cs typeface="Arial" panose="020B0604020202020204" pitchFamily="34" charset="0"/>
              </a:rPr>
              <a:t>/ehac425. PMID: 35713973.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 Mayne KJ, Herrington WG. In patients with type 2 diabetes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CKD, </a:t>
            </a:r>
            <a:r>
              <a:rPr lang="en-GB" sz="80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finerenone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improved CV and kidney outcomes.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 Intern Med. 2022 May;175(5):JC54. </a:t>
            </a:r>
            <a:r>
              <a:rPr lang="en-GB" sz="80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10.7326/J22-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0029. </a:t>
            </a:r>
            <a:r>
              <a:rPr lang="en-GB" sz="80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Epub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2022 May 3. PMID: 35500259.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13. </a:t>
            </a:r>
            <a:r>
              <a:rPr lang="en-GB" sz="80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Halaseh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R, Sauer AJ, </a:t>
            </a:r>
            <a:r>
              <a:rPr lang="en-GB" sz="80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Vardeny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O. A fine addition: </a:t>
            </a:r>
            <a:r>
              <a:rPr lang="en-GB" sz="80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Finerenone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evolving landscape of heart failure with preserved ejection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fraction. Heart Fail Rev. 2024 Oct 30. </a:t>
            </a:r>
            <a:r>
              <a:rPr lang="en-GB" sz="80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10.1007/s10741-</a:t>
            </a:r>
            <a:r>
              <a:rPr lang="es-ES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024-10462-2. </a:t>
            </a:r>
            <a:r>
              <a:rPr lang="en-GB" sz="800" i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Epub</a:t>
            </a:r>
            <a:r>
              <a:rPr lang="en-GB" sz="800" i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ahead of print. PMID: 39476221.</a:t>
            </a:r>
            <a:endParaRPr lang="es-ES" sz="800" i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19365E-9569-1057-3ACB-53575D183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510" y="1094051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314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1448</Words>
  <Application>Microsoft Macintosh PowerPoint</Application>
  <PresentationFormat>Panorámica</PresentationFormat>
  <Paragraphs>43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AGaramondPro-Bold</vt:lpstr>
      <vt:lpstr>Aptos</vt:lpstr>
      <vt:lpstr>Arial</vt:lpstr>
      <vt:lpstr>Arial Black</vt:lpstr>
      <vt:lpstr>Arial Narrow</vt:lpstr>
      <vt:lpstr>Wingdings</vt:lpstr>
      <vt:lpstr>Tema de Office</vt:lpstr>
      <vt:lpstr>El bloqueo del receptor  de mineralocorticoides como estrategia terapéutica,  resultados clínicos asociados a este mecanismo de acción</vt:lpstr>
      <vt:lpstr>El sistema renina-angiotensina-aldosterona (SRAA)</vt:lpstr>
      <vt:lpstr>Los antagonistas del receptor  de mineralocorticoides (ARM) </vt:lpstr>
      <vt:lpstr>Evidencia clínica de los ARM en Insuficiencia Cardiaca</vt:lpstr>
      <vt:lpstr>Evidencia clínica de los ARM  en hipertensión arterial resistente </vt:lpstr>
      <vt:lpstr>Evidencia clínica en Enfermedad Renal Crónica y protección renal </vt:lpstr>
      <vt:lpstr>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marcos diaz</dc:creator>
  <cp:lastModifiedBy>marcos diaz</cp:lastModifiedBy>
  <cp:revision>8</cp:revision>
  <dcterms:created xsi:type="dcterms:W3CDTF">2025-03-10T08:43:30Z</dcterms:created>
  <dcterms:modified xsi:type="dcterms:W3CDTF">2025-03-27T10:02:37Z</dcterms:modified>
</cp:coreProperties>
</file>