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60" r:id="rId5"/>
    <p:sldId id="261" r:id="rId6"/>
    <p:sldId id="262" r:id="rId7"/>
    <p:sldId id="263" r:id="rId8"/>
    <p:sldId id="264" r:id="rId9"/>
    <p:sldId id="259"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79C7"/>
    <a:srgbClr val="E028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83277-6AEE-6A4C-B8E2-3A9BC965D907}" type="datetimeFigureOut">
              <a:rPr lang="es-ES" smtClean="0"/>
              <a:t>16/4/25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37A0FE-753E-984B-8F2B-0C40168EFD61}" type="slidenum">
              <a:rPr lang="es-ES" smtClean="0"/>
              <a:t>‹Nº›</a:t>
            </a:fld>
            <a:endParaRPr lang="es-ES"/>
          </a:p>
        </p:txBody>
      </p:sp>
    </p:spTree>
    <p:extLst>
      <p:ext uri="{BB962C8B-B14F-4D97-AF65-F5344CB8AC3E}">
        <p14:creationId xmlns:p14="http://schemas.microsoft.com/office/powerpoint/2010/main" val="2262312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7B37A0FE-753E-984B-8F2B-0C40168EFD61}" type="slidenum">
              <a:rPr lang="es-ES" smtClean="0"/>
              <a:t>1</a:t>
            </a:fld>
            <a:endParaRPr lang="es-ES"/>
          </a:p>
        </p:txBody>
      </p:sp>
    </p:spTree>
    <p:extLst>
      <p:ext uri="{BB962C8B-B14F-4D97-AF65-F5344CB8AC3E}">
        <p14:creationId xmlns:p14="http://schemas.microsoft.com/office/powerpoint/2010/main" val="1812174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3811F0-6039-2176-10D1-C7317223B00B}"/>
              </a:ext>
            </a:extLst>
          </p:cNvPr>
          <p:cNvSpPr>
            <a:spLocks noGrp="1"/>
          </p:cNvSpPr>
          <p:nvPr>
            <p:ph type="ctrTitle" hasCustomPrompt="1"/>
          </p:nvPr>
        </p:nvSpPr>
        <p:spPr>
          <a:xfrm>
            <a:off x="1524000" y="1122362"/>
            <a:ext cx="9144000" cy="3029507"/>
          </a:xfrm>
        </p:spPr>
        <p:txBody>
          <a:bodyPr anchor="ctr"/>
          <a:lstStyle>
            <a:lvl1pPr algn="ctr">
              <a:defRPr sz="6000">
                <a:solidFill>
                  <a:schemeClr val="bg1">
                    <a:lumMod val="95000"/>
                  </a:schemeClr>
                </a:solidFill>
              </a:defRPr>
            </a:lvl1pPr>
          </a:lstStyle>
          <a:p>
            <a:r>
              <a:rPr lang="es-ES" dirty="0"/>
              <a:t>Título ponencia</a:t>
            </a:r>
          </a:p>
        </p:txBody>
      </p:sp>
      <p:sp>
        <p:nvSpPr>
          <p:cNvPr id="3" name="Subtítulo 2">
            <a:extLst>
              <a:ext uri="{FF2B5EF4-FFF2-40B4-BE49-F238E27FC236}">
                <a16:creationId xmlns:a16="http://schemas.microsoft.com/office/drawing/2014/main" id="{EE7E4260-69D5-DF18-3351-60ABA39B71B2}"/>
              </a:ext>
            </a:extLst>
          </p:cNvPr>
          <p:cNvSpPr>
            <a:spLocks noGrp="1"/>
          </p:cNvSpPr>
          <p:nvPr>
            <p:ph type="subTitle" idx="1" hasCustomPrompt="1"/>
          </p:nvPr>
        </p:nvSpPr>
        <p:spPr>
          <a:xfrm>
            <a:off x="1524000" y="4374292"/>
            <a:ext cx="9144000" cy="883508"/>
          </a:xfrm>
        </p:spPr>
        <p:txBody>
          <a:bodyPr anchor="ct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Autor || Filiación</a:t>
            </a:r>
          </a:p>
        </p:txBody>
      </p:sp>
      <p:sp>
        <p:nvSpPr>
          <p:cNvPr id="4" name="Marcador de fecha 3">
            <a:extLst>
              <a:ext uri="{FF2B5EF4-FFF2-40B4-BE49-F238E27FC236}">
                <a16:creationId xmlns:a16="http://schemas.microsoft.com/office/drawing/2014/main" id="{2EC64A57-AD8F-FBC4-CAC6-2736ED4BDA12}"/>
              </a:ext>
            </a:extLst>
          </p:cNvPr>
          <p:cNvSpPr>
            <a:spLocks noGrp="1"/>
          </p:cNvSpPr>
          <p:nvPr>
            <p:ph type="dt" sz="half" idx="10"/>
          </p:nvPr>
        </p:nvSpPr>
        <p:spPr/>
        <p:txBody>
          <a:bodyPr/>
          <a:lstStyle/>
          <a:p>
            <a:fld id="{FF95F17F-CA3C-E843-A8F3-1BC36098DA50}" type="datetimeFigureOut">
              <a:rPr lang="es-ES" smtClean="0"/>
              <a:t>16/4/25</a:t>
            </a:fld>
            <a:endParaRPr lang="es-ES"/>
          </a:p>
        </p:txBody>
      </p:sp>
      <p:sp>
        <p:nvSpPr>
          <p:cNvPr id="5" name="Marcador de pie de página 4">
            <a:extLst>
              <a:ext uri="{FF2B5EF4-FFF2-40B4-BE49-F238E27FC236}">
                <a16:creationId xmlns:a16="http://schemas.microsoft.com/office/drawing/2014/main" id="{BCB2BED1-4ADC-056D-352E-6919E4291C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0807677-9246-C702-79EE-0457C989F946}"/>
              </a:ext>
            </a:extLst>
          </p:cNvPr>
          <p:cNvSpPr>
            <a:spLocks noGrp="1"/>
          </p:cNvSpPr>
          <p:nvPr>
            <p:ph type="sldNum" sz="quarter" idx="12"/>
          </p:nvPr>
        </p:nvSpPr>
        <p:spPr/>
        <p:txBody>
          <a:bodyPr/>
          <a:lstStyle/>
          <a:p>
            <a:fld id="{550A3F0B-EFB2-3E41-9883-5B98CD63E70D}" type="slidenum">
              <a:rPr lang="es-ES" smtClean="0"/>
              <a:t>‹Nº›</a:t>
            </a:fld>
            <a:endParaRPr lang="es-ES"/>
          </a:p>
        </p:txBody>
      </p:sp>
    </p:spTree>
    <p:extLst>
      <p:ext uri="{BB962C8B-B14F-4D97-AF65-F5344CB8AC3E}">
        <p14:creationId xmlns:p14="http://schemas.microsoft.com/office/powerpoint/2010/main" val="395453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D9A1D-DD03-29B7-0F76-2F45FE09F2F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BA72C7-AEF6-27B2-A5CB-4E430B47FFC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6B1A1F-0490-215D-EDE7-4C11B4268BCF}"/>
              </a:ext>
            </a:extLst>
          </p:cNvPr>
          <p:cNvSpPr>
            <a:spLocks noGrp="1"/>
          </p:cNvSpPr>
          <p:nvPr>
            <p:ph type="dt" sz="half" idx="10"/>
          </p:nvPr>
        </p:nvSpPr>
        <p:spPr/>
        <p:txBody>
          <a:bodyPr/>
          <a:lstStyle/>
          <a:p>
            <a:fld id="{FF95F17F-CA3C-E843-A8F3-1BC36098DA50}" type="datetimeFigureOut">
              <a:rPr lang="es-ES" smtClean="0"/>
              <a:t>16/4/25</a:t>
            </a:fld>
            <a:endParaRPr lang="es-ES"/>
          </a:p>
        </p:txBody>
      </p:sp>
      <p:sp>
        <p:nvSpPr>
          <p:cNvPr id="5" name="Marcador de pie de página 4">
            <a:extLst>
              <a:ext uri="{FF2B5EF4-FFF2-40B4-BE49-F238E27FC236}">
                <a16:creationId xmlns:a16="http://schemas.microsoft.com/office/drawing/2014/main" id="{F8DAF4DF-AD5F-1CFB-D51F-CD96B93AF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92DB6C-9BA0-9FD6-B761-9B68635CEF1F}"/>
              </a:ext>
            </a:extLst>
          </p:cNvPr>
          <p:cNvSpPr>
            <a:spLocks noGrp="1"/>
          </p:cNvSpPr>
          <p:nvPr>
            <p:ph type="sldNum" sz="quarter" idx="12"/>
          </p:nvPr>
        </p:nvSpPr>
        <p:spPr/>
        <p:txBody>
          <a:bodyPr/>
          <a:lstStyle/>
          <a:p>
            <a:fld id="{550A3F0B-EFB2-3E41-9883-5B98CD63E70D}" type="slidenum">
              <a:rPr lang="es-ES" smtClean="0"/>
              <a:t>‹Nº›</a:t>
            </a:fld>
            <a:endParaRPr lang="es-ES"/>
          </a:p>
        </p:txBody>
      </p:sp>
    </p:spTree>
    <p:extLst>
      <p:ext uri="{BB962C8B-B14F-4D97-AF65-F5344CB8AC3E}">
        <p14:creationId xmlns:p14="http://schemas.microsoft.com/office/powerpoint/2010/main" val="293323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20E39D8-C1F6-EDC7-5FD1-A6C8B6C5E45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819718D-E863-36C9-9350-BEB57B97B1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A830295-AC68-C500-BFB2-45B0265076ED}"/>
              </a:ext>
            </a:extLst>
          </p:cNvPr>
          <p:cNvSpPr>
            <a:spLocks noGrp="1"/>
          </p:cNvSpPr>
          <p:nvPr>
            <p:ph type="dt" sz="half" idx="10"/>
          </p:nvPr>
        </p:nvSpPr>
        <p:spPr/>
        <p:txBody>
          <a:bodyPr/>
          <a:lstStyle/>
          <a:p>
            <a:fld id="{FF95F17F-CA3C-E843-A8F3-1BC36098DA50}" type="datetimeFigureOut">
              <a:rPr lang="es-ES" smtClean="0"/>
              <a:t>16/4/25</a:t>
            </a:fld>
            <a:endParaRPr lang="es-ES"/>
          </a:p>
        </p:txBody>
      </p:sp>
      <p:sp>
        <p:nvSpPr>
          <p:cNvPr id="5" name="Marcador de pie de página 4">
            <a:extLst>
              <a:ext uri="{FF2B5EF4-FFF2-40B4-BE49-F238E27FC236}">
                <a16:creationId xmlns:a16="http://schemas.microsoft.com/office/drawing/2014/main" id="{38AB6145-8803-F140-394D-3AE1793183B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2F0DE8-3514-E120-C0CC-56299EADF8D0}"/>
              </a:ext>
            </a:extLst>
          </p:cNvPr>
          <p:cNvSpPr>
            <a:spLocks noGrp="1"/>
          </p:cNvSpPr>
          <p:nvPr>
            <p:ph type="sldNum" sz="quarter" idx="12"/>
          </p:nvPr>
        </p:nvSpPr>
        <p:spPr/>
        <p:txBody>
          <a:bodyPr/>
          <a:lstStyle/>
          <a:p>
            <a:fld id="{550A3F0B-EFB2-3E41-9883-5B98CD63E70D}" type="slidenum">
              <a:rPr lang="es-ES" smtClean="0"/>
              <a:t>‹Nº›</a:t>
            </a:fld>
            <a:endParaRPr lang="es-ES"/>
          </a:p>
        </p:txBody>
      </p:sp>
    </p:spTree>
    <p:extLst>
      <p:ext uri="{BB962C8B-B14F-4D97-AF65-F5344CB8AC3E}">
        <p14:creationId xmlns:p14="http://schemas.microsoft.com/office/powerpoint/2010/main" val="62797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3DA681-D228-58AE-C439-CE0F60A7BBE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AC31E7-7476-8818-B889-A96D2635CC8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CD11B3-2EBD-C4A0-C634-C8E2C379FE5D}"/>
              </a:ext>
            </a:extLst>
          </p:cNvPr>
          <p:cNvSpPr>
            <a:spLocks noGrp="1"/>
          </p:cNvSpPr>
          <p:nvPr>
            <p:ph type="dt" sz="half" idx="10"/>
          </p:nvPr>
        </p:nvSpPr>
        <p:spPr/>
        <p:txBody>
          <a:bodyPr/>
          <a:lstStyle/>
          <a:p>
            <a:fld id="{FF95F17F-CA3C-E843-A8F3-1BC36098DA50}" type="datetimeFigureOut">
              <a:rPr lang="es-ES" smtClean="0"/>
              <a:t>16/4/25</a:t>
            </a:fld>
            <a:endParaRPr lang="es-ES"/>
          </a:p>
        </p:txBody>
      </p:sp>
      <p:sp>
        <p:nvSpPr>
          <p:cNvPr id="5" name="Marcador de pie de página 4">
            <a:extLst>
              <a:ext uri="{FF2B5EF4-FFF2-40B4-BE49-F238E27FC236}">
                <a16:creationId xmlns:a16="http://schemas.microsoft.com/office/drawing/2014/main" id="{DE917E02-4485-B1F0-1863-F12B3B0DF80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4E815B-EE09-6A20-5F40-927F543B8BD5}"/>
              </a:ext>
            </a:extLst>
          </p:cNvPr>
          <p:cNvSpPr>
            <a:spLocks noGrp="1"/>
          </p:cNvSpPr>
          <p:nvPr>
            <p:ph type="sldNum" sz="quarter" idx="12"/>
          </p:nvPr>
        </p:nvSpPr>
        <p:spPr/>
        <p:txBody>
          <a:bodyPr/>
          <a:lstStyle/>
          <a:p>
            <a:fld id="{550A3F0B-EFB2-3E41-9883-5B98CD63E70D}" type="slidenum">
              <a:rPr lang="es-ES" smtClean="0"/>
              <a:t>‹Nº›</a:t>
            </a:fld>
            <a:endParaRPr lang="es-ES"/>
          </a:p>
        </p:txBody>
      </p:sp>
    </p:spTree>
    <p:extLst>
      <p:ext uri="{BB962C8B-B14F-4D97-AF65-F5344CB8AC3E}">
        <p14:creationId xmlns:p14="http://schemas.microsoft.com/office/powerpoint/2010/main" val="258222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E6085C-A698-50B2-EAC3-114EA40559B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ED9629F-7992-0E96-0B61-D42E74F80E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9D9F708-7215-5F6E-D619-C8D4CC604C33}"/>
              </a:ext>
            </a:extLst>
          </p:cNvPr>
          <p:cNvSpPr>
            <a:spLocks noGrp="1"/>
          </p:cNvSpPr>
          <p:nvPr>
            <p:ph type="dt" sz="half" idx="10"/>
          </p:nvPr>
        </p:nvSpPr>
        <p:spPr/>
        <p:txBody>
          <a:bodyPr/>
          <a:lstStyle/>
          <a:p>
            <a:fld id="{FF95F17F-CA3C-E843-A8F3-1BC36098DA50}" type="datetimeFigureOut">
              <a:rPr lang="es-ES" smtClean="0"/>
              <a:t>16/4/25</a:t>
            </a:fld>
            <a:endParaRPr lang="es-ES"/>
          </a:p>
        </p:txBody>
      </p:sp>
      <p:sp>
        <p:nvSpPr>
          <p:cNvPr id="5" name="Marcador de pie de página 4">
            <a:extLst>
              <a:ext uri="{FF2B5EF4-FFF2-40B4-BE49-F238E27FC236}">
                <a16:creationId xmlns:a16="http://schemas.microsoft.com/office/drawing/2014/main" id="{0C76C87F-DF59-9A63-99CF-750C14787C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16B8FB-163C-D197-92D2-48AF96E22277}"/>
              </a:ext>
            </a:extLst>
          </p:cNvPr>
          <p:cNvSpPr>
            <a:spLocks noGrp="1"/>
          </p:cNvSpPr>
          <p:nvPr>
            <p:ph type="sldNum" sz="quarter" idx="12"/>
          </p:nvPr>
        </p:nvSpPr>
        <p:spPr/>
        <p:txBody>
          <a:bodyPr/>
          <a:lstStyle/>
          <a:p>
            <a:fld id="{550A3F0B-EFB2-3E41-9883-5B98CD63E70D}" type="slidenum">
              <a:rPr lang="es-ES" smtClean="0"/>
              <a:t>‹Nº›</a:t>
            </a:fld>
            <a:endParaRPr lang="es-ES"/>
          </a:p>
        </p:txBody>
      </p:sp>
    </p:spTree>
    <p:extLst>
      <p:ext uri="{BB962C8B-B14F-4D97-AF65-F5344CB8AC3E}">
        <p14:creationId xmlns:p14="http://schemas.microsoft.com/office/powerpoint/2010/main" val="1015417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CF70D5-35F1-3453-43C6-33CD32DEC6B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095D3D-6A2F-D497-532B-072C771C522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1150405-F7E4-8693-1290-94F35433ABF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9862028-27FC-91C5-2D5E-EB445BF398A6}"/>
              </a:ext>
            </a:extLst>
          </p:cNvPr>
          <p:cNvSpPr>
            <a:spLocks noGrp="1"/>
          </p:cNvSpPr>
          <p:nvPr>
            <p:ph type="dt" sz="half" idx="10"/>
          </p:nvPr>
        </p:nvSpPr>
        <p:spPr/>
        <p:txBody>
          <a:bodyPr/>
          <a:lstStyle/>
          <a:p>
            <a:fld id="{FF95F17F-CA3C-E843-A8F3-1BC36098DA50}" type="datetimeFigureOut">
              <a:rPr lang="es-ES" smtClean="0"/>
              <a:t>16/4/25</a:t>
            </a:fld>
            <a:endParaRPr lang="es-ES"/>
          </a:p>
        </p:txBody>
      </p:sp>
      <p:sp>
        <p:nvSpPr>
          <p:cNvPr id="6" name="Marcador de pie de página 5">
            <a:extLst>
              <a:ext uri="{FF2B5EF4-FFF2-40B4-BE49-F238E27FC236}">
                <a16:creationId xmlns:a16="http://schemas.microsoft.com/office/drawing/2014/main" id="{477CDB38-6F69-74E4-8E33-D3B476B3F25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C18F99-EE2A-2BDC-BD0C-3A66546D3C0B}"/>
              </a:ext>
            </a:extLst>
          </p:cNvPr>
          <p:cNvSpPr>
            <a:spLocks noGrp="1"/>
          </p:cNvSpPr>
          <p:nvPr>
            <p:ph type="sldNum" sz="quarter" idx="12"/>
          </p:nvPr>
        </p:nvSpPr>
        <p:spPr/>
        <p:txBody>
          <a:bodyPr/>
          <a:lstStyle/>
          <a:p>
            <a:fld id="{550A3F0B-EFB2-3E41-9883-5B98CD63E70D}" type="slidenum">
              <a:rPr lang="es-ES" smtClean="0"/>
              <a:t>‹Nº›</a:t>
            </a:fld>
            <a:endParaRPr lang="es-ES"/>
          </a:p>
        </p:txBody>
      </p:sp>
    </p:spTree>
    <p:extLst>
      <p:ext uri="{BB962C8B-B14F-4D97-AF65-F5344CB8AC3E}">
        <p14:creationId xmlns:p14="http://schemas.microsoft.com/office/powerpoint/2010/main" val="342523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9CF5CA-81D2-C621-3432-9F5C422232D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E0CD9CF-3336-A115-2FC9-D2719472E2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DE1A9D3-3E24-8ABA-8DF0-D1757F3F674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013652-E554-D3BE-91C4-21881F762E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5C235BD-299E-696E-42A5-A251D26495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ED2D7CF-6F7E-464A-864D-59212B5B4080}"/>
              </a:ext>
            </a:extLst>
          </p:cNvPr>
          <p:cNvSpPr>
            <a:spLocks noGrp="1"/>
          </p:cNvSpPr>
          <p:nvPr>
            <p:ph type="dt" sz="half" idx="10"/>
          </p:nvPr>
        </p:nvSpPr>
        <p:spPr/>
        <p:txBody>
          <a:bodyPr/>
          <a:lstStyle/>
          <a:p>
            <a:fld id="{FF95F17F-CA3C-E843-A8F3-1BC36098DA50}" type="datetimeFigureOut">
              <a:rPr lang="es-ES" smtClean="0"/>
              <a:t>16/4/25</a:t>
            </a:fld>
            <a:endParaRPr lang="es-ES"/>
          </a:p>
        </p:txBody>
      </p:sp>
      <p:sp>
        <p:nvSpPr>
          <p:cNvPr id="8" name="Marcador de pie de página 7">
            <a:extLst>
              <a:ext uri="{FF2B5EF4-FFF2-40B4-BE49-F238E27FC236}">
                <a16:creationId xmlns:a16="http://schemas.microsoft.com/office/drawing/2014/main" id="{1E89E3EE-6B56-895B-412B-B26B4D9E01A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263B439-EB7F-4D6F-06E8-594E05D38396}"/>
              </a:ext>
            </a:extLst>
          </p:cNvPr>
          <p:cNvSpPr>
            <a:spLocks noGrp="1"/>
          </p:cNvSpPr>
          <p:nvPr>
            <p:ph type="sldNum" sz="quarter" idx="12"/>
          </p:nvPr>
        </p:nvSpPr>
        <p:spPr/>
        <p:txBody>
          <a:bodyPr/>
          <a:lstStyle/>
          <a:p>
            <a:fld id="{550A3F0B-EFB2-3E41-9883-5B98CD63E70D}" type="slidenum">
              <a:rPr lang="es-ES" smtClean="0"/>
              <a:t>‹Nº›</a:t>
            </a:fld>
            <a:endParaRPr lang="es-ES"/>
          </a:p>
        </p:txBody>
      </p:sp>
    </p:spTree>
    <p:extLst>
      <p:ext uri="{BB962C8B-B14F-4D97-AF65-F5344CB8AC3E}">
        <p14:creationId xmlns:p14="http://schemas.microsoft.com/office/powerpoint/2010/main" val="371467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CA69A3-0E23-07B7-E410-85C9F1BBB96A}"/>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B99076-AC66-CD8A-AEB2-AC1DD6078DB5}"/>
              </a:ext>
            </a:extLst>
          </p:cNvPr>
          <p:cNvSpPr>
            <a:spLocks noGrp="1"/>
          </p:cNvSpPr>
          <p:nvPr>
            <p:ph type="dt" sz="half" idx="10"/>
          </p:nvPr>
        </p:nvSpPr>
        <p:spPr/>
        <p:txBody>
          <a:bodyPr/>
          <a:lstStyle/>
          <a:p>
            <a:fld id="{FF95F17F-CA3C-E843-A8F3-1BC36098DA50}" type="datetimeFigureOut">
              <a:rPr lang="es-ES" smtClean="0"/>
              <a:t>16/4/25</a:t>
            </a:fld>
            <a:endParaRPr lang="es-ES"/>
          </a:p>
        </p:txBody>
      </p:sp>
      <p:sp>
        <p:nvSpPr>
          <p:cNvPr id="4" name="Marcador de pie de página 3">
            <a:extLst>
              <a:ext uri="{FF2B5EF4-FFF2-40B4-BE49-F238E27FC236}">
                <a16:creationId xmlns:a16="http://schemas.microsoft.com/office/drawing/2014/main" id="{DB6AC921-405E-1B5D-28C3-BDEA5EE9F98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3173893-DBC8-479B-E226-B01AD807BC81}"/>
              </a:ext>
            </a:extLst>
          </p:cNvPr>
          <p:cNvSpPr>
            <a:spLocks noGrp="1"/>
          </p:cNvSpPr>
          <p:nvPr>
            <p:ph type="sldNum" sz="quarter" idx="12"/>
          </p:nvPr>
        </p:nvSpPr>
        <p:spPr/>
        <p:txBody>
          <a:bodyPr/>
          <a:lstStyle/>
          <a:p>
            <a:fld id="{550A3F0B-EFB2-3E41-9883-5B98CD63E70D}" type="slidenum">
              <a:rPr lang="es-ES" smtClean="0"/>
              <a:t>‹Nº›</a:t>
            </a:fld>
            <a:endParaRPr lang="es-ES"/>
          </a:p>
        </p:txBody>
      </p:sp>
    </p:spTree>
    <p:extLst>
      <p:ext uri="{BB962C8B-B14F-4D97-AF65-F5344CB8AC3E}">
        <p14:creationId xmlns:p14="http://schemas.microsoft.com/office/powerpoint/2010/main" val="61077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1898F1-063F-C4A3-441A-645F694051A2}"/>
              </a:ext>
            </a:extLst>
          </p:cNvPr>
          <p:cNvSpPr>
            <a:spLocks noGrp="1"/>
          </p:cNvSpPr>
          <p:nvPr>
            <p:ph type="dt" sz="half" idx="10"/>
          </p:nvPr>
        </p:nvSpPr>
        <p:spPr/>
        <p:txBody>
          <a:bodyPr/>
          <a:lstStyle/>
          <a:p>
            <a:fld id="{FF95F17F-CA3C-E843-A8F3-1BC36098DA50}" type="datetimeFigureOut">
              <a:rPr lang="es-ES" smtClean="0"/>
              <a:t>16/4/25</a:t>
            </a:fld>
            <a:endParaRPr lang="es-ES"/>
          </a:p>
        </p:txBody>
      </p:sp>
      <p:sp>
        <p:nvSpPr>
          <p:cNvPr id="3" name="Marcador de pie de página 2">
            <a:extLst>
              <a:ext uri="{FF2B5EF4-FFF2-40B4-BE49-F238E27FC236}">
                <a16:creationId xmlns:a16="http://schemas.microsoft.com/office/drawing/2014/main" id="{E40469A1-05F2-32AC-5707-760D1E5DB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6DEEA19-C889-C53B-9459-145FFC3154B5}"/>
              </a:ext>
            </a:extLst>
          </p:cNvPr>
          <p:cNvSpPr>
            <a:spLocks noGrp="1"/>
          </p:cNvSpPr>
          <p:nvPr>
            <p:ph type="sldNum" sz="quarter" idx="12"/>
          </p:nvPr>
        </p:nvSpPr>
        <p:spPr/>
        <p:txBody>
          <a:bodyPr/>
          <a:lstStyle/>
          <a:p>
            <a:fld id="{550A3F0B-EFB2-3E41-9883-5B98CD63E70D}" type="slidenum">
              <a:rPr lang="es-ES" smtClean="0"/>
              <a:t>‹Nº›</a:t>
            </a:fld>
            <a:endParaRPr lang="es-ES"/>
          </a:p>
        </p:txBody>
      </p:sp>
    </p:spTree>
    <p:extLst>
      <p:ext uri="{BB962C8B-B14F-4D97-AF65-F5344CB8AC3E}">
        <p14:creationId xmlns:p14="http://schemas.microsoft.com/office/powerpoint/2010/main" val="20479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ACFFB0-D886-3F87-E24D-FD116273E6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9A69C46-6AA3-C586-66CD-8EC8556D2B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6560319-B57C-F85C-3288-66AD9BDECE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0F2E0F-E4EE-BC34-B89B-18B9B2CC5C24}"/>
              </a:ext>
            </a:extLst>
          </p:cNvPr>
          <p:cNvSpPr>
            <a:spLocks noGrp="1"/>
          </p:cNvSpPr>
          <p:nvPr>
            <p:ph type="dt" sz="half" idx="10"/>
          </p:nvPr>
        </p:nvSpPr>
        <p:spPr/>
        <p:txBody>
          <a:bodyPr/>
          <a:lstStyle/>
          <a:p>
            <a:fld id="{FF95F17F-CA3C-E843-A8F3-1BC36098DA50}" type="datetimeFigureOut">
              <a:rPr lang="es-ES" smtClean="0"/>
              <a:t>16/4/25</a:t>
            </a:fld>
            <a:endParaRPr lang="es-ES"/>
          </a:p>
        </p:txBody>
      </p:sp>
      <p:sp>
        <p:nvSpPr>
          <p:cNvPr id="6" name="Marcador de pie de página 5">
            <a:extLst>
              <a:ext uri="{FF2B5EF4-FFF2-40B4-BE49-F238E27FC236}">
                <a16:creationId xmlns:a16="http://schemas.microsoft.com/office/drawing/2014/main" id="{A1397ADA-2DE7-B945-797F-D0509DDA6BA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496C836-240F-9DF6-D6A4-6C1798E92AE0}"/>
              </a:ext>
            </a:extLst>
          </p:cNvPr>
          <p:cNvSpPr>
            <a:spLocks noGrp="1"/>
          </p:cNvSpPr>
          <p:nvPr>
            <p:ph type="sldNum" sz="quarter" idx="12"/>
          </p:nvPr>
        </p:nvSpPr>
        <p:spPr/>
        <p:txBody>
          <a:bodyPr/>
          <a:lstStyle/>
          <a:p>
            <a:fld id="{550A3F0B-EFB2-3E41-9883-5B98CD63E70D}" type="slidenum">
              <a:rPr lang="es-ES" smtClean="0"/>
              <a:t>‹Nº›</a:t>
            </a:fld>
            <a:endParaRPr lang="es-ES"/>
          </a:p>
        </p:txBody>
      </p:sp>
    </p:spTree>
    <p:extLst>
      <p:ext uri="{BB962C8B-B14F-4D97-AF65-F5344CB8AC3E}">
        <p14:creationId xmlns:p14="http://schemas.microsoft.com/office/powerpoint/2010/main" val="2326187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675C79-A923-E544-F549-D628488924C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F75F9A0-5D59-8D11-8DA9-85551B4D0C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E25695-B14A-BFAA-9770-FA844FC545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77EF57D-5F41-9A63-AD74-260890491973}"/>
              </a:ext>
            </a:extLst>
          </p:cNvPr>
          <p:cNvSpPr>
            <a:spLocks noGrp="1"/>
          </p:cNvSpPr>
          <p:nvPr>
            <p:ph type="dt" sz="half" idx="10"/>
          </p:nvPr>
        </p:nvSpPr>
        <p:spPr/>
        <p:txBody>
          <a:bodyPr/>
          <a:lstStyle/>
          <a:p>
            <a:fld id="{FF95F17F-CA3C-E843-A8F3-1BC36098DA50}" type="datetimeFigureOut">
              <a:rPr lang="es-ES" smtClean="0"/>
              <a:t>16/4/25</a:t>
            </a:fld>
            <a:endParaRPr lang="es-ES"/>
          </a:p>
        </p:txBody>
      </p:sp>
      <p:sp>
        <p:nvSpPr>
          <p:cNvPr id="6" name="Marcador de pie de página 5">
            <a:extLst>
              <a:ext uri="{FF2B5EF4-FFF2-40B4-BE49-F238E27FC236}">
                <a16:creationId xmlns:a16="http://schemas.microsoft.com/office/drawing/2014/main" id="{09C1D1FE-572F-0C70-0F11-2E5AD2801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DCE32AB-3A86-70CA-AB3F-58E1AF569BC8}"/>
              </a:ext>
            </a:extLst>
          </p:cNvPr>
          <p:cNvSpPr>
            <a:spLocks noGrp="1"/>
          </p:cNvSpPr>
          <p:nvPr>
            <p:ph type="sldNum" sz="quarter" idx="12"/>
          </p:nvPr>
        </p:nvSpPr>
        <p:spPr/>
        <p:txBody>
          <a:bodyPr/>
          <a:lstStyle/>
          <a:p>
            <a:fld id="{550A3F0B-EFB2-3E41-9883-5B98CD63E70D}" type="slidenum">
              <a:rPr lang="es-ES" smtClean="0"/>
              <a:t>‹Nº›</a:t>
            </a:fld>
            <a:endParaRPr lang="es-ES"/>
          </a:p>
        </p:txBody>
      </p:sp>
    </p:spTree>
    <p:extLst>
      <p:ext uri="{BB962C8B-B14F-4D97-AF65-F5344CB8AC3E}">
        <p14:creationId xmlns:p14="http://schemas.microsoft.com/office/powerpoint/2010/main" val="177700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5E057E6-B23B-F429-A87E-4161B12141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2A521A35-9B0E-C174-13F2-150BBDA6E9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D15D181-BF4E-516B-9C1A-9436FAE821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F95F17F-CA3C-E843-A8F3-1BC36098DA50}" type="datetimeFigureOut">
              <a:rPr lang="es-ES" smtClean="0"/>
              <a:t>16/4/25</a:t>
            </a:fld>
            <a:endParaRPr lang="es-ES"/>
          </a:p>
        </p:txBody>
      </p:sp>
      <p:sp>
        <p:nvSpPr>
          <p:cNvPr id="5" name="Marcador de pie de página 4">
            <a:extLst>
              <a:ext uri="{FF2B5EF4-FFF2-40B4-BE49-F238E27FC236}">
                <a16:creationId xmlns:a16="http://schemas.microsoft.com/office/drawing/2014/main" id="{F11B4D1B-1EB1-26F5-5542-5D1EFF562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004A054-F4CA-09A4-074C-816F019475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50A3F0B-EFB2-3E41-9883-5B98CD63E70D}" type="slidenum">
              <a:rPr lang="es-ES" smtClean="0"/>
              <a:t>‹Nº›</a:t>
            </a:fld>
            <a:endParaRPr lang="es-ES"/>
          </a:p>
        </p:txBody>
      </p:sp>
    </p:spTree>
    <p:extLst>
      <p:ext uri="{BB962C8B-B14F-4D97-AF65-F5344CB8AC3E}">
        <p14:creationId xmlns:p14="http://schemas.microsoft.com/office/powerpoint/2010/main" val="235776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congresoredgdps.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A654988-454F-8E7F-5E8E-97567B4DFBAC}"/>
              </a:ext>
            </a:extLst>
          </p:cNvPr>
          <p:cNvSpPr/>
          <p:nvPr/>
        </p:nvSpPr>
        <p:spPr>
          <a:xfrm>
            <a:off x="-462455" y="4035568"/>
            <a:ext cx="6316717" cy="2480846"/>
          </a:xfrm>
          <a:prstGeom prst="rect">
            <a:avLst/>
          </a:prstGeom>
          <a:solidFill>
            <a:srgbClr val="C3ADED">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Título 1">
            <a:extLst>
              <a:ext uri="{FF2B5EF4-FFF2-40B4-BE49-F238E27FC236}">
                <a16:creationId xmlns:a16="http://schemas.microsoft.com/office/drawing/2014/main" id="{9FC118FF-4BA5-7C2E-BF19-AEB54F0D35E9}"/>
              </a:ext>
            </a:extLst>
          </p:cNvPr>
          <p:cNvSpPr>
            <a:spLocks noGrp="1"/>
          </p:cNvSpPr>
          <p:nvPr>
            <p:ph type="ctrTitle"/>
          </p:nvPr>
        </p:nvSpPr>
        <p:spPr>
          <a:xfrm>
            <a:off x="624961" y="4151585"/>
            <a:ext cx="4956032" cy="1607153"/>
          </a:xfrm>
        </p:spPr>
        <p:txBody>
          <a:bodyPr>
            <a:noAutofit/>
          </a:bodyPr>
          <a:lstStyle/>
          <a:p>
            <a:pPr algn="l"/>
            <a:r>
              <a:rPr lang="es-ES" sz="1900" b="1" dirty="0">
                <a:effectLst/>
                <a:ea typeface="Arial" panose="020B0604020202020204" pitchFamily="34" charset="0"/>
              </a:rPr>
              <a:t>Posicionamiento de las guías clínicas en el manejo de la ERC asociada a DM2</a:t>
            </a:r>
            <a:br>
              <a:rPr lang="es-ES" sz="1900" b="1" dirty="0">
                <a:effectLst/>
                <a:ea typeface="Arial" panose="020B0604020202020204" pitchFamily="34" charset="0"/>
              </a:rPr>
            </a:br>
            <a:r>
              <a:rPr lang="es-ES" sz="1900" b="1" dirty="0">
                <a:ea typeface="Arial" panose="020B0604020202020204" pitchFamily="34" charset="0"/>
              </a:rPr>
              <a:t>P</a:t>
            </a:r>
            <a:r>
              <a:rPr lang="es-ES" sz="1900" b="1" dirty="0">
                <a:effectLst/>
                <a:ea typeface="Arial" panose="020B0604020202020204" pitchFamily="34" charset="0"/>
              </a:rPr>
              <a:t>rincipales estrategias terapéuticas: los tres pilares de tratamiento</a:t>
            </a:r>
            <a:endParaRPr lang="es-ES" sz="1900" dirty="0"/>
          </a:p>
        </p:txBody>
      </p:sp>
      <p:sp>
        <p:nvSpPr>
          <p:cNvPr id="3" name="Subtítulo 2">
            <a:extLst>
              <a:ext uri="{FF2B5EF4-FFF2-40B4-BE49-F238E27FC236}">
                <a16:creationId xmlns:a16="http://schemas.microsoft.com/office/drawing/2014/main" id="{02D894D1-E125-DD2B-769C-6A9366D703A8}"/>
              </a:ext>
            </a:extLst>
          </p:cNvPr>
          <p:cNvSpPr>
            <a:spLocks noGrp="1"/>
          </p:cNvSpPr>
          <p:nvPr>
            <p:ph type="subTitle" idx="1"/>
          </p:nvPr>
        </p:nvSpPr>
        <p:spPr>
          <a:xfrm>
            <a:off x="624961" y="5522256"/>
            <a:ext cx="7291753" cy="1151813"/>
          </a:xfrm>
        </p:spPr>
        <p:txBody>
          <a:bodyPr>
            <a:normAutofit/>
          </a:bodyPr>
          <a:lstStyle/>
          <a:p>
            <a:pPr algn="l">
              <a:lnSpc>
                <a:spcPct val="110000"/>
              </a:lnSpc>
            </a:pPr>
            <a:r>
              <a:rPr lang="es-ES" sz="1400" b="1" dirty="0"/>
              <a:t>Domingo Orozco Beltrán</a:t>
            </a:r>
          </a:p>
          <a:p>
            <a:pPr algn="l">
              <a:lnSpc>
                <a:spcPct val="110000"/>
              </a:lnSpc>
              <a:spcBef>
                <a:spcPts val="0"/>
              </a:spcBef>
            </a:pPr>
            <a:r>
              <a:rPr lang="es-ES" sz="1200" dirty="0"/>
              <a:t>Médico de Familia. CS Cabo Huertas Alicante. Departamento </a:t>
            </a:r>
            <a:br>
              <a:rPr lang="es-ES" sz="1200" dirty="0"/>
            </a:br>
            <a:r>
              <a:rPr lang="es-ES" sz="1200" dirty="0"/>
              <a:t>de Medicina Clínica. Universidad Miguel </a:t>
            </a:r>
            <a:r>
              <a:rPr lang="es-ES" sz="1200" dirty="0" err="1"/>
              <a:t>Hernandez</a:t>
            </a:r>
            <a:r>
              <a:rPr lang="es-ES" sz="1200" dirty="0"/>
              <a:t>. </a:t>
            </a:r>
          </a:p>
        </p:txBody>
      </p:sp>
    </p:spTree>
    <p:extLst>
      <p:ext uri="{BB962C8B-B14F-4D97-AF65-F5344CB8AC3E}">
        <p14:creationId xmlns:p14="http://schemas.microsoft.com/office/powerpoint/2010/main" val="2747069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72DA-DE3A-4449-A890-D27D79ABDDF8}"/>
              </a:ext>
            </a:extLst>
          </p:cNvPr>
          <p:cNvSpPr>
            <a:spLocks noGrp="1"/>
          </p:cNvSpPr>
          <p:nvPr>
            <p:ph type="title"/>
          </p:nvPr>
        </p:nvSpPr>
        <p:spPr>
          <a:xfrm>
            <a:off x="838200" y="0"/>
            <a:ext cx="10515600" cy="1325563"/>
          </a:xfrm>
        </p:spPr>
        <p:txBody>
          <a:bodyPr>
            <a:normAutofit fontScale="90000"/>
          </a:bodyPr>
          <a:lstStyle/>
          <a:p>
            <a:r>
              <a:rPr lang="es-ES" dirty="0"/>
              <a:t>Medidas no farmacológicas que presentan una asociación significativa de las probabilidades ERC</a:t>
            </a:r>
          </a:p>
        </p:txBody>
      </p:sp>
      <p:sp>
        <p:nvSpPr>
          <p:cNvPr id="3" name="Marcador de contenido 2">
            <a:extLst>
              <a:ext uri="{FF2B5EF4-FFF2-40B4-BE49-F238E27FC236}">
                <a16:creationId xmlns:a16="http://schemas.microsoft.com/office/drawing/2014/main" id="{78399A54-0CCF-0FCA-8792-9A471F76EC8A}"/>
              </a:ext>
            </a:extLst>
          </p:cNvPr>
          <p:cNvSpPr>
            <a:spLocks noGrp="1"/>
          </p:cNvSpPr>
          <p:nvPr>
            <p:ph idx="1"/>
          </p:nvPr>
        </p:nvSpPr>
        <p:spPr>
          <a:xfrm>
            <a:off x="838200" y="1505192"/>
            <a:ext cx="10515600" cy="4351338"/>
          </a:xfrm>
        </p:spPr>
        <p:txBody>
          <a:bodyPr>
            <a:normAutofit/>
          </a:bodyPr>
          <a:lstStyle/>
          <a:p>
            <a:pPr marL="0" indent="0">
              <a:lnSpc>
                <a:spcPct val="150000"/>
              </a:lnSpc>
              <a:spcBef>
                <a:spcPts val="1200"/>
              </a:spcBef>
              <a:spcAft>
                <a:spcPts val="800"/>
              </a:spcAft>
              <a:buNone/>
            </a:pPr>
            <a:r>
              <a:rPr lang="es-ES" sz="2000" b="1" dirty="0">
                <a:solidFill>
                  <a:srgbClr val="9479C7"/>
                </a:solidFill>
              </a:rPr>
              <a:t>Disminución del riesgo de ERC:</a:t>
            </a:r>
          </a:p>
          <a:p>
            <a:pPr>
              <a:lnSpc>
                <a:spcPts val="2460"/>
              </a:lnSpc>
              <a:spcBef>
                <a:spcPts val="1200"/>
              </a:spcBef>
              <a:spcAft>
                <a:spcPts val="800"/>
              </a:spcAft>
              <a:buClr>
                <a:srgbClr val="9479C7"/>
              </a:buClr>
              <a:buFont typeface="Wingdings" pitchFamily="2" charset="2"/>
              <a:buChar char="§"/>
            </a:pPr>
            <a:r>
              <a:rPr lang="es-ES" sz="1800" dirty="0">
                <a:latin typeface="Arial" panose="020B0604020202020204" pitchFamily="34" charset="0"/>
                <a:ea typeface="Calibri" panose="020F0502020204030204" pitchFamily="34" charset="0"/>
              </a:rPr>
              <a:t>U</a:t>
            </a:r>
            <a:r>
              <a:rPr lang="es-ES" sz="1800" dirty="0">
                <a:effectLst/>
                <a:latin typeface="Arial" panose="020B0604020202020204" pitchFamily="34" charset="0"/>
                <a:ea typeface="Calibri" panose="020F0502020204030204" pitchFamily="34" charset="0"/>
              </a:rPr>
              <a:t>na mayor ingesta de potasio en la dieta (OR, 0,78; IC95%, 0,65 a 0,94), una mayor ingesta de verduras (OR, 0,79; 0,70 a 0,90); ser físicamente activo frente a sedentario (OR, 0,82; 0,69 a 0,98), el consumo moderado de alcohol (OR, 0,86; 0,79 a 0,93) respecto a la ausencia de consumo. </a:t>
            </a:r>
          </a:p>
          <a:p>
            <a:pPr marL="0" indent="0">
              <a:lnSpc>
                <a:spcPct val="150000"/>
              </a:lnSpc>
              <a:spcBef>
                <a:spcPts val="1200"/>
              </a:spcBef>
              <a:spcAft>
                <a:spcPts val="800"/>
              </a:spcAft>
              <a:buNone/>
            </a:pPr>
            <a:r>
              <a:rPr lang="es-ES" sz="1800" b="1" dirty="0">
                <a:solidFill>
                  <a:srgbClr val="9479C7"/>
                </a:solidFill>
              </a:rPr>
              <a:t>Aumento del riesgo de ERC:</a:t>
            </a:r>
          </a:p>
          <a:p>
            <a:pPr>
              <a:lnSpc>
                <a:spcPts val="246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U</a:t>
            </a:r>
            <a:r>
              <a:rPr lang="es-ES" sz="1800" dirty="0">
                <a:effectLst/>
                <a:latin typeface="Arial" panose="020B0604020202020204" pitchFamily="34" charset="0"/>
                <a:ea typeface="Calibri" panose="020F0502020204030204" pitchFamily="34" charset="0"/>
              </a:rPr>
              <a:t>na mayor ingesta de sal (OR, 1,21;1,06 a 1,38) y el consumo de tabaco actual o pasado; los fumadores actuales y los ex fumadores tenían probabilidades significativamente mayores de ERC en comparación con los no fumadores (OR, 1,18; 1,10 a 1,27).</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3FEBACF3-C51E-4D71-869D-5041B40E352F}"/>
              </a:ext>
            </a:extLst>
          </p:cNvPr>
          <p:cNvSpPr txBox="1"/>
          <p:nvPr/>
        </p:nvSpPr>
        <p:spPr>
          <a:xfrm>
            <a:off x="3048000" y="5837856"/>
            <a:ext cx="6096000" cy="214482"/>
          </a:xfrm>
          <a:prstGeom prst="rect">
            <a:avLst/>
          </a:prstGeom>
          <a:noFill/>
        </p:spPr>
        <p:txBody>
          <a:bodyPr wrap="square">
            <a:spAutoFit/>
          </a:bodyPr>
          <a:lstStyle/>
          <a:p>
            <a:pPr marL="279400" indent="-279400" algn="ctr">
              <a:lnSpc>
                <a:spcPct val="107000"/>
              </a:lnSpc>
              <a:spcAft>
                <a:spcPts val="1100"/>
              </a:spcAft>
            </a:pPr>
            <a:r>
              <a:rPr lang="es-ES" sz="800" i="1"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Kelly JT et </a:t>
            </a:r>
            <a:r>
              <a:rPr lang="es-ES"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al. </a:t>
            </a:r>
            <a:r>
              <a:rPr lang="en-GB"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J Am Soc Nephrol. 2021;32:239–253.</a:t>
            </a:r>
            <a:endParaRPr lang="es-ES"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681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72DA-DE3A-4449-A890-D27D79ABDDF8}"/>
              </a:ext>
            </a:extLst>
          </p:cNvPr>
          <p:cNvSpPr>
            <a:spLocks noGrp="1"/>
          </p:cNvSpPr>
          <p:nvPr>
            <p:ph type="title"/>
          </p:nvPr>
        </p:nvSpPr>
        <p:spPr>
          <a:xfrm>
            <a:off x="838200" y="0"/>
            <a:ext cx="10515600" cy="1325563"/>
          </a:xfrm>
        </p:spPr>
        <p:txBody>
          <a:bodyPr>
            <a:normAutofit fontScale="90000"/>
          </a:bodyPr>
          <a:lstStyle/>
          <a:p>
            <a:r>
              <a:rPr lang="es-ES" dirty="0"/>
              <a:t>Medidas farmacológicas que presentan una asociación significativa de las probabilidades ERC</a:t>
            </a:r>
          </a:p>
        </p:txBody>
      </p:sp>
      <p:sp>
        <p:nvSpPr>
          <p:cNvPr id="3" name="Marcador de contenido 2">
            <a:extLst>
              <a:ext uri="{FF2B5EF4-FFF2-40B4-BE49-F238E27FC236}">
                <a16:creationId xmlns:a16="http://schemas.microsoft.com/office/drawing/2014/main" id="{78399A54-0CCF-0FCA-8792-9A471F76EC8A}"/>
              </a:ext>
            </a:extLst>
          </p:cNvPr>
          <p:cNvSpPr>
            <a:spLocks noGrp="1"/>
          </p:cNvSpPr>
          <p:nvPr>
            <p:ph idx="1"/>
          </p:nvPr>
        </p:nvSpPr>
        <p:spPr>
          <a:xfrm>
            <a:off x="1096316" y="1470648"/>
            <a:ext cx="9999367" cy="4351338"/>
          </a:xfrm>
        </p:spPr>
        <p:txBody>
          <a:bodyPr>
            <a:normAutofit/>
          </a:bodyPr>
          <a:lstStyle/>
          <a:p>
            <a:pPr marL="0" indent="0">
              <a:lnSpc>
                <a:spcPct val="150000"/>
              </a:lnSpc>
              <a:spcBef>
                <a:spcPts val="1200"/>
              </a:spcBef>
              <a:spcAft>
                <a:spcPts val="800"/>
              </a:spcAft>
              <a:buNone/>
            </a:pPr>
            <a:r>
              <a:rPr lang="es-ES" sz="2000" b="1" dirty="0">
                <a:solidFill>
                  <a:srgbClr val="9479C7"/>
                </a:solidFill>
              </a:rPr>
              <a:t>Inhibidores del Sistema Renina-Angiotensina-Aldosterona:</a:t>
            </a:r>
          </a:p>
          <a:p>
            <a:pPr>
              <a:lnSpc>
                <a:spcPts val="246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rPr>
              <a:t>En individuos con DM2, HTA y albuminuria, se recomienda como primera línea de tratamiento, la prescripción de IECA o ARA-II a dosis máximas toleradas pues han demostrado reducir el riesgo de ERC (</a:t>
            </a:r>
            <a:r>
              <a:rPr lang="es-ES" sz="1800" dirty="0" err="1">
                <a:effectLst/>
                <a:latin typeface="Arial" panose="020B0604020202020204" pitchFamily="34" charset="0"/>
                <a:ea typeface="Calibri" panose="020F0502020204030204" pitchFamily="34" charset="0"/>
              </a:rPr>
              <a:t>Losartan</a:t>
            </a:r>
            <a:r>
              <a:rPr lang="es-ES" sz="1800" dirty="0">
                <a:effectLst/>
                <a:latin typeface="Arial" panose="020B0604020202020204" pitchFamily="34" charset="0"/>
                <a:ea typeface="Calibri" panose="020F0502020204030204" pitchFamily="34" charset="0"/>
              </a:rPr>
              <a:t>, 16% e </a:t>
            </a:r>
            <a:r>
              <a:rPr lang="es-ES" sz="1800" dirty="0" err="1">
                <a:effectLst/>
                <a:latin typeface="Arial" panose="020B0604020202020204" pitchFamily="34" charset="0"/>
                <a:ea typeface="Calibri" panose="020F0502020204030204" pitchFamily="34" charset="0"/>
              </a:rPr>
              <a:t>Ibersartan</a:t>
            </a:r>
            <a:r>
              <a:rPr lang="es-ES" sz="1800" dirty="0">
                <a:effectLst/>
                <a:latin typeface="Arial" panose="020B0604020202020204" pitchFamily="34" charset="0"/>
                <a:ea typeface="Calibri" panose="020F0502020204030204" pitchFamily="34" charset="0"/>
              </a:rPr>
              <a:t> 20%). </a:t>
            </a:r>
          </a:p>
          <a:p>
            <a:pPr marL="0" indent="0">
              <a:lnSpc>
                <a:spcPct val="150000"/>
              </a:lnSpc>
              <a:spcBef>
                <a:spcPts val="1200"/>
              </a:spcBef>
              <a:spcAft>
                <a:spcPts val="800"/>
              </a:spcAft>
              <a:buNone/>
            </a:pPr>
            <a:r>
              <a:rPr lang="es-ES" sz="1800" b="1" dirty="0">
                <a:solidFill>
                  <a:srgbClr val="9479C7"/>
                </a:solidFill>
              </a:rPr>
              <a:t>Inhibidores del cotransportador de sodio-glucosa tipo 2 (iSGLT2):</a:t>
            </a:r>
          </a:p>
          <a:p>
            <a:pPr>
              <a:lnSpc>
                <a:spcPts val="246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rPr>
              <a:t>En individuos con DM2, como segundo pilar del tratamiento de la ERC tras los </a:t>
            </a:r>
            <a:r>
              <a:rPr lang="es-ES" sz="1800" dirty="0" err="1">
                <a:effectLst/>
                <a:latin typeface="Arial" panose="020B0604020202020204" pitchFamily="34" charset="0"/>
                <a:ea typeface="Calibri" panose="020F0502020204030204" pitchFamily="34" charset="0"/>
              </a:rPr>
              <a:t>IECAs</a:t>
            </a:r>
            <a:r>
              <a:rPr lang="es-ES" sz="1800" dirty="0">
                <a:effectLst/>
                <a:latin typeface="Arial" panose="020B0604020202020204" pitchFamily="34" charset="0"/>
                <a:ea typeface="Calibri" panose="020F0502020204030204" pitchFamily="34" charset="0"/>
              </a:rPr>
              <a:t>/ARA2, se recomienda un iSGLT2 con beneficio renal o vascular demostrado (</a:t>
            </a:r>
            <a:r>
              <a:rPr lang="es-ES" sz="1800" dirty="0" err="1">
                <a:latin typeface="Arial" panose="020B0604020202020204" pitchFamily="34" charset="0"/>
                <a:ea typeface="Calibri" panose="020F0502020204030204" pitchFamily="34" charset="0"/>
              </a:rPr>
              <a:t>E</a:t>
            </a:r>
            <a:r>
              <a:rPr lang="es-ES" sz="1800" dirty="0" err="1">
                <a:effectLst/>
                <a:latin typeface="Arial" panose="020B0604020202020204" pitchFamily="34" charset="0"/>
                <a:ea typeface="Calibri" panose="020F0502020204030204" pitchFamily="34" charset="0"/>
              </a:rPr>
              <a:t>mpagliflozina</a:t>
            </a:r>
            <a:r>
              <a:rPr lang="es-ES" sz="1800" dirty="0">
                <a:effectLst/>
                <a:latin typeface="Arial" panose="020B0604020202020204" pitchFamily="34" charset="0"/>
                <a:ea typeface="Calibri" panose="020F0502020204030204" pitchFamily="34" charset="0"/>
              </a:rPr>
              <a:t>  36%, </a:t>
            </a:r>
            <a:r>
              <a:rPr lang="es-ES" sz="1800" dirty="0" err="1">
                <a:effectLst/>
                <a:latin typeface="Arial" panose="020B0604020202020204" pitchFamily="34" charset="0"/>
                <a:ea typeface="Calibri" panose="020F0502020204030204" pitchFamily="34" charset="0"/>
              </a:rPr>
              <a:t>Dapaglifocina</a:t>
            </a:r>
            <a:r>
              <a:rPr lang="es-ES" sz="1800" dirty="0">
                <a:effectLst/>
                <a:latin typeface="Arial" panose="020B0604020202020204" pitchFamily="34" charset="0"/>
                <a:ea typeface="Calibri" panose="020F0502020204030204" pitchFamily="34" charset="0"/>
              </a:rPr>
              <a:t> 39%, </a:t>
            </a:r>
            <a:r>
              <a:rPr lang="es-ES" sz="1800" dirty="0" err="1">
                <a:effectLst/>
                <a:latin typeface="Arial" panose="020B0604020202020204" pitchFamily="34" charset="0"/>
                <a:ea typeface="Calibri" panose="020F0502020204030204" pitchFamily="34" charset="0"/>
              </a:rPr>
              <a:t>Canagliflozina</a:t>
            </a:r>
            <a:r>
              <a:rPr lang="es-ES" sz="1800" dirty="0">
                <a:effectLst/>
                <a:latin typeface="Arial" panose="020B0604020202020204" pitchFamily="34" charset="0"/>
                <a:ea typeface="Calibri" panose="020F0502020204030204" pitchFamily="34" charset="0"/>
              </a:rPr>
              <a:t> 30%.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3FEBACF3-C51E-4D71-869D-5041B40E352F}"/>
              </a:ext>
            </a:extLst>
          </p:cNvPr>
          <p:cNvSpPr txBox="1"/>
          <p:nvPr/>
        </p:nvSpPr>
        <p:spPr>
          <a:xfrm>
            <a:off x="1536524" y="5821986"/>
            <a:ext cx="9118950" cy="214482"/>
          </a:xfrm>
          <a:prstGeom prst="rect">
            <a:avLst/>
          </a:prstGeom>
          <a:noFill/>
        </p:spPr>
        <p:txBody>
          <a:bodyPr wrap="square">
            <a:spAutoFit/>
          </a:bodyPr>
          <a:lstStyle/>
          <a:p>
            <a:pPr marL="279400" indent="-279400" algn="ctr">
              <a:lnSpc>
                <a:spcPct val="107000"/>
              </a:lnSpc>
              <a:spcAft>
                <a:spcPts val="1100"/>
              </a:spcAft>
            </a:pPr>
            <a:r>
              <a:rPr lang="en-GB"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The EMPA-KIDNEY study. N </a:t>
            </a:r>
            <a:r>
              <a:rPr lang="en-GB" sz="800" i="1" dirty="0" err="1">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Engl</a:t>
            </a:r>
            <a:r>
              <a:rPr lang="en-GB"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J Med. 2023 Jan 12;388(2):117-127; </a:t>
            </a:r>
            <a:r>
              <a:rPr lang="en-GB" sz="800" i="1" dirty="0" err="1">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Perkovik</a:t>
            </a:r>
            <a:r>
              <a:rPr lang="en-GB"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V et al. New </a:t>
            </a:r>
            <a:r>
              <a:rPr lang="en-GB" sz="800" i="1" dirty="0" err="1">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Engl</a:t>
            </a:r>
            <a:r>
              <a:rPr lang="en-GB"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J Med. 2019;380(24):2295–2306. </a:t>
            </a:r>
            <a:r>
              <a:rPr lang="en-GB" sz="800" i="1" dirty="0" err="1">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Saltar</a:t>
            </a:r>
            <a:r>
              <a:rPr lang="en-GB"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N et al. Lancet Diabetes Endocrinol. 2021;9:653–62. </a:t>
            </a:r>
            <a:endParaRPr lang="es-ES"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9637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72DA-DE3A-4449-A890-D27D79ABDDF8}"/>
              </a:ext>
            </a:extLst>
          </p:cNvPr>
          <p:cNvSpPr>
            <a:spLocks noGrp="1"/>
          </p:cNvSpPr>
          <p:nvPr>
            <p:ph type="title"/>
          </p:nvPr>
        </p:nvSpPr>
        <p:spPr>
          <a:xfrm>
            <a:off x="838200" y="0"/>
            <a:ext cx="10515600" cy="1325563"/>
          </a:xfrm>
        </p:spPr>
        <p:txBody>
          <a:bodyPr>
            <a:normAutofit fontScale="90000"/>
          </a:bodyPr>
          <a:lstStyle/>
          <a:p>
            <a:r>
              <a:rPr lang="es-ES" dirty="0"/>
              <a:t>Medidas farmacológicas que presentan una asociación significativa de las probabilidades ERC</a:t>
            </a:r>
          </a:p>
        </p:txBody>
      </p:sp>
      <p:sp>
        <p:nvSpPr>
          <p:cNvPr id="3" name="Marcador de contenido 2">
            <a:extLst>
              <a:ext uri="{FF2B5EF4-FFF2-40B4-BE49-F238E27FC236}">
                <a16:creationId xmlns:a16="http://schemas.microsoft.com/office/drawing/2014/main" id="{78399A54-0CCF-0FCA-8792-9A471F76EC8A}"/>
              </a:ext>
            </a:extLst>
          </p:cNvPr>
          <p:cNvSpPr>
            <a:spLocks noGrp="1"/>
          </p:cNvSpPr>
          <p:nvPr>
            <p:ph idx="1"/>
          </p:nvPr>
        </p:nvSpPr>
        <p:spPr>
          <a:xfrm>
            <a:off x="1219200" y="1470648"/>
            <a:ext cx="9753600" cy="4351338"/>
          </a:xfrm>
        </p:spPr>
        <p:txBody>
          <a:bodyPr>
            <a:normAutofit/>
          </a:bodyPr>
          <a:lstStyle/>
          <a:p>
            <a:pPr marL="0" indent="0">
              <a:lnSpc>
                <a:spcPct val="150000"/>
              </a:lnSpc>
              <a:spcBef>
                <a:spcPts val="1200"/>
              </a:spcBef>
              <a:spcAft>
                <a:spcPts val="800"/>
              </a:spcAft>
              <a:buNone/>
            </a:pPr>
            <a:r>
              <a:rPr lang="es-ES" sz="1800" b="1" dirty="0">
                <a:solidFill>
                  <a:srgbClr val="9479C7"/>
                </a:solidFill>
              </a:rPr>
              <a:t>Agonistas del receptor de </a:t>
            </a:r>
            <a:r>
              <a:rPr lang="es-ES" sz="1800" b="1" dirty="0" err="1">
                <a:solidFill>
                  <a:srgbClr val="9479C7"/>
                </a:solidFill>
              </a:rPr>
              <a:t>glugacon</a:t>
            </a:r>
            <a:r>
              <a:rPr lang="es-ES" sz="1800" b="1" dirty="0">
                <a:solidFill>
                  <a:srgbClr val="9479C7"/>
                </a:solidFill>
              </a:rPr>
              <a:t> </a:t>
            </a:r>
            <a:r>
              <a:rPr lang="es-ES" sz="1800" b="1" dirty="0" err="1">
                <a:solidFill>
                  <a:srgbClr val="9479C7"/>
                </a:solidFill>
              </a:rPr>
              <a:t>like</a:t>
            </a:r>
            <a:r>
              <a:rPr lang="es-ES" sz="1800" b="1" dirty="0">
                <a:solidFill>
                  <a:srgbClr val="9479C7"/>
                </a:solidFill>
              </a:rPr>
              <a:t> </a:t>
            </a:r>
            <a:r>
              <a:rPr lang="es-ES" sz="1800" b="1" dirty="0" err="1">
                <a:solidFill>
                  <a:srgbClr val="9479C7"/>
                </a:solidFill>
              </a:rPr>
              <a:t>peptide</a:t>
            </a:r>
            <a:r>
              <a:rPr lang="es-ES" sz="1800" b="1" dirty="0">
                <a:solidFill>
                  <a:srgbClr val="9479C7"/>
                </a:solidFill>
              </a:rPr>
              <a:t> 1 (arGLP-1):</a:t>
            </a:r>
          </a:p>
          <a:p>
            <a:pPr>
              <a:lnSpc>
                <a:spcPts val="246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Arial Unicode MS" panose="020B0604020202020204" pitchFamily="34" charset="-128"/>
              </a:rPr>
              <a:t>Un metaanálisis de ocho ensayos clínicos incluyendo un total de 60080 personas con DM2 demostró que el tratamiento con un arGLP-1 reducía en comparación con  placebo, un 21% el riesgo de deterioro renal o con </a:t>
            </a:r>
            <a:r>
              <a:rPr lang="es-ES" sz="1800" dirty="0" err="1">
                <a:effectLst/>
                <a:latin typeface="Arial" panose="020B0604020202020204" pitchFamily="34" charset="0"/>
                <a:ea typeface="Arial Unicode MS" panose="020B0604020202020204" pitchFamily="34" charset="-128"/>
              </a:rPr>
              <a:t>semaglutida</a:t>
            </a:r>
            <a:r>
              <a:rPr lang="es-ES" sz="1800" dirty="0">
                <a:effectLst/>
                <a:latin typeface="Arial" panose="020B0604020202020204" pitchFamily="34" charset="0"/>
                <a:ea typeface="Arial Unicode MS" panose="020B0604020202020204" pitchFamily="34" charset="-128"/>
              </a:rPr>
              <a:t> (estudio FLOW) un 24%.</a:t>
            </a:r>
            <a:endParaRPr lang="es-ES" sz="1800" dirty="0">
              <a:effectLst/>
              <a:latin typeface="Arial" panose="020B0604020202020204" pitchFamily="34" charset="0"/>
              <a:ea typeface="Calibri" panose="020F0502020204030204" pitchFamily="34" charset="0"/>
            </a:endParaRPr>
          </a:p>
        </p:txBody>
      </p:sp>
      <p:sp>
        <p:nvSpPr>
          <p:cNvPr id="5" name="CuadroTexto 4">
            <a:extLst>
              <a:ext uri="{FF2B5EF4-FFF2-40B4-BE49-F238E27FC236}">
                <a16:creationId xmlns:a16="http://schemas.microsoft.com/office/drawing/2014/main" id="{AF3F2308-D1C4-410C-9CB2-F02D571483AC}"/>
              </a:ext>
            </a:extLst>
          </p:cNvPr>
          <p:cNvSpPr txBox="1"/>
          <p:nvPr/>
        </p:nvSpPr>
        <p:spPr>
          <a:xfrm>
            <a:off x="1615352" y="5814906"/>
            <a:ext cx="8961295" cy="214482"/>
          </a:xfrm>
          <a:prstGeom prst="rect">
            <a:avLst/>
          </a:prstGeom>
          <a:noFill/>
        </p:spPr>
        <p:txBody>
          <a:bodyPr wrap="square">
            <a:spAutoFit/>
          </a:bodyPr>
          <a:lstStyle/>
          <a:p>
            <a:pPr marL="279400" indent="-279400" algn="ctr">
              <a:lnSpc>
                <a:spcPct val="107000"/>
              </a:lnSpc>
              <a:spcAft>
                <a:spcPts val="1100"/>
              </a:spcAft>
            </a:pPr>
            <a:r>
              <a:rPr lang="en-GB"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The EMPA-KIDNEY study. N </a:t>
            </a:r>
            <a:r>
              <a:rPr lang="en-GB" sz="800" i="1" dirty="0" err="1">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Engl</a:t>
            </a:r>
            <a:r>
              <a:rPr lang="en-GB"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J Med. 2023 Jan 12;388(2):117-127; </a:t>
            </a:r>
            <a:r>
              <a:rPr lang="en-GB" sz="800" i="1" dirty="0" err="1">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Perkovik</a:t>
            </a:r>
            <a:r>
              <a:rPr lang="en-GB"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V et al. New </a:t>
            </a:r>
            <a:r>
              <a:rPr lang="en-GB" sz="800" i="1" dirty="0" err="1">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Engl</a:t>
            </a:r>
            <a:r>
              <a:rPr lang="en-GB"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J Med. 2019;380(24):2295–2306. </a:t>
            </a:r>
            <a:r>
              <a:rPr lang="en-GB" sz="800" i="1" dirty="0" err="1">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Saltar</a:t>
            </a:r>
            <a:r>
              <a:rPr lang="en-GB"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N et al. Lancet Diabetes Endocrinol. 2021;9:653–62. </a:t>
            </a:r>
            <a:endParaRPr lang="es-ES"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5292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72DA-DE3A-4449-A890-D27D79ABDDF8}"/>
              </a:ext>
            </a:extLst>
          </p:cNvPr>
          <p:cNvSpPr>
            <a:spLocks noGrp="1"/>
          </p:cNvSpPr>
          <p:nvPr>
            <p:ph type="title"/>
          </p:nvPr>
        </p:nvSpPr>
        <p:spPr>
          <a:xfrm>
            <a:off x="838200" y="0"/>
            <a:ext cx="10515600" cy="1325563"/>
          </a:xfrm>
        </p:spPr>
        <p:txBody>
          <a:bodyPr>
            <a:normAutofit fontScale="90000"/>
          </a:bodyPr>
          <a:lstStyle/>
          <a:p>
            <a:r>
              <a:rPr lang="es-ES" dirty="0"/>
              <a:t>Medidas farmacológicas que presentan una asociación significativa de las probabilidades ERC</a:t>
            </a:r>
          </a:p>
        </p:txBody>
      </p:sp>
      <p:sp>
        <p:nvSpPr>
          <p:cNvPr id="3" name="Marcador de contenido 2">
            <a:extLst>
              <a:ext uri="{FF2B5EF4-FFF2-40B4-BE49-F238E27FC236}">
                <a16:creationId xmlns:a16="http://schemas.microsoft.com/office/drawing/2014/main" id="{78399A54-0CCF-0FCA-8792-9A471F76EC8A}"/>
              </a:ext>
            </a:extLst>
          </p:cNvPr>
          <p:cNvSpPr>
            <a:spLocks noGrp="1"/>
          </p:cNvSpPr>
          <p:nvPr>
            <p:ph idx="1"/>
          </p:nvPr>
        </p:nvSpPr>
        <p:spPr>
          <a:xfrm>
            <a:off x="878840" y="1490345"/>
            <a:ext cx="10515600" cy="4351338"/>
          </a:xfrm>
        </p:spPr>
        <p:txBody>
          <a:bodyPr>
            <a:normAutofit/>
          </a:bodyPr>
          <a:lstStyle/>
          <a:p>
            <a:pPr marL="0" indent="0">
              <a:lnSpc>
                <a:spcPct val="150000"/>
              </a:lnSpc>
              <a:spcBef>
                <a:spcPts val="1200"/>
              </a:spcBef>
              <a:spcAft>
                <a:spcPts val="800"/>
              </a:spcAft>
              <a:buNone/>
            </a:pPr>
            <a:r>
              <a:rPr lang="es-ES" sz="1800" b="1" dirty="0">
                <a:solidFill>
                  <a:srgbClr val="9479C7"/>
                </a:solidFill>
              </a:rPr>
              <a:t>Antagonistas del receptor </a:t>
            </a:r>
            <a:r>
              <a:rPr lang="es-ES" sz="1800" b="1" dirty="0" err="1">
                <a:solidFill>
                  <a:srgbClr val="9479C7"/>
                </a:solidFill>
              </a:rPr>
              <a:t>mineralcorticoide</a:t>
            </a:r>
            <a:r>
              <a:rPr lang="es-ES" sz="1800" b="1" dirty="0">
                <a:solidFill>
                  <a:srgbClr val="9479C7"/>
                </a:solidFill>
              </a:rPr>
              <a:t> (ARM) no esteroideos:</a:t>
            </a:r>
          </a:p>
          <a:p>
            <a:pPr>
              <a:lnSpc>
                <a:spcPts val="2440"/>
              </a:lnSpc>
              <a:spcBef>
                <a:spcPts val="1200"/>
              </a:spcBef>
              <a:spcAft>
                <a:spcPts val="800"/>
              </a:spcAft>
              <a:buClr>
                <a:srgbClr val="9479C7"/>
              </a:buClr>
              <a:buFont typeface="Wingdings" pitchFamily="2" charset="2"/>
              <a:buChar char="§"/>
            </a:pPr>
            <a:r>
              <a:rPr lang="es-ES" sz="1800" dirty="0" err="1">
                <a:effectLst/>
                <a:latin typeface="Arial" panose="020B0604020202020204" pitchFamily="34" charset="0"/>
                <a:ea typeface="Calibri" panose="020F0502020204030204" pitchFamily="34" charset="0"/>
              </a:rPr>
              <a:t>Finerenona</a:t>
            </a:r>
            <a:r>
              <a:rPr lang="es-ES" sz="1800" dirty="0">
                <a:effectLst/>
                <a:latin typeface="Arial" panose="020B0604020202020204" pitchFamily="34" charset="0"/>
                <a:ea typeface="Calibri" panose="020F0502020204030204" pitchFamily="34" charset="0"/>
              </a:rPr>
              <a:t> es el único ARM no esteroideo aprobado para ralentizar la progresión de la ERC en individuos con ERC diabética que ralentiza la progresión de la ERC al actuar sobre la inflamación y la fibrosis y por sus efectos hemodinámicos.</a:t>
            </a:r>
          </a:p>
          <a:p>
            <a:pPr>
              <a:lnSpc>
                <a:spcPts val="2440"/>
              </a:lnSpc>
              <a:spcBef>
                <a:spcPts val="1200"/>
              </a:spcBef>
              <a:spcAft>
                <a:spcPts val="800"/>
              </a:spcAft>
              <a:buClr>
                <a:srgbClr val="9479C7"/>
              </a:buClr>
              <a:buFont typeface="Wingdings" pitchFamily="2" charset="2"/>
              <a:buChar char="§"/>
            </a:pPr>
            <a:r>
              <a:rPr lang="es-ES" sz="1800" dirty="0">
                <a:latin typeface="Arial" panose="020B0604020202020204" pitchFamily="34" charset="0"/>
                <a:ea typeface="Calibri" panose="020F0502020204030204" pitchFamily="34" charset="0"/>
              </a:rPr>
              <a:t>E</a:t>
            </a:r>
            <a:r>
              <a:rPr lang="es-ES" sz="1800" dirty="0">
                <a:effectLst/>
                <a:latin typeface="Arial" panose="020B0604020202020204" pitchFamily="34" charset="0"/>
                <a:ea typeface="Calibri" panose="020F0502020204030204" pitchFamily="34" charset="0"/>
              </a:rPr>
              <a:t>l estudio FIDELIO, el uso de </a:t>
            </a:r>
            <a:r>
              <a:rPr lang="es-ES" sz="1800" dirty="0" err="1">
                <a:effectLst/>
                <a:latin typeface="Arial" panose="020B0604020202020204" pitchFamily="34" charset="0"/>
                <a:ea typeface="Calibri" panose="020F0502020204030204" pitchFamily="34" charset="0"/>
              </a:rPr>
              <a:t>finerenona</a:t>
            </a:r>
            <a:r>
              <a:rPr lang="es-ES" sz="1800" dirty="0">
                <a:effectLst/>
                <a:latin typeface="Arial" panose="020B0604020202020204" pitchFamily="34" charset="0"/>
                <a:ea typeface="Calibri" panose="020F0502020204030204" pitchFamily="34" charset="0"/>
              </a:rPr>
              <a:t> en pacientes con ERC y DM2, dio lugar a una reducción del 18% (RR=0.82; IC95% 0.73-0.93; p= 0.001) del riesgo de progresión de la ERC y de eventos vasculares </a:t>
            </a:r>
          </a:p>
          <a:p>
            <a:pPr>
              <a:lnSpc>
                <a:spcPts val="244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rPr>
              <a:t>En el estudio FIGARO-DKD, la </a:t>
            </a:r>
            <a:r>
              <a:rPr lang="es-ES" sz="1800" dirty="0" err="1">
                <a:effectLst/>
                <a:latin typeface="Arial" panose="020B0604020202020204" pitchFamily="34" charset="0"/>
                <a:ea typeface="Calibri" panose="020F0502020204030204" pitchFamily="34" charset="0"/>
              </a:rPr>
              <a:t>finerenona</a:t>
            </a:r>
            <a:r>
              <a:rPr lang="es-ES" sz="1800" dirty="0">
                <a:effectLst/>
                <a:latin typeface="Arial" panose="020B0604020202020204" pitchFamily="34" charset="0"/>
                <a:ea typeface="Calibri" panose="020F0502020204030204" pitchFamily="34" charset="0"/>
              </a:rPr>
              <a:t> redujo el indicador compuesto de muerte por causas vasculares, IM no mortal, ictus no mortal u hospitalización por IC en un 13% y la incidencia de IC de nueva aparición en un 32% en comparación con placebo en participantes con diabetes y ERC</a:t>
            </a:r>
            <a:r>
              <a:rPr lang="es-ES" sz="1800" dirty="0">
                <a:effectLst/>
                <a:highlight>
                  <a:srgbClr val="FFFF00"/>
                </a:highlight>
                <a:latin typeface="Arial" panose="020B0604020202020204" pitchFamily="34" charset="0"/>
                <a:ea typeface="Calibri" panose="020F0502020204030204" pitchFamily="34" charset="0"/>
              </a:rPr>
              <a:t> </a:t>
            </a:r>
            <a:endParaRPr lang="es-ES" sz="1800" dirty="0">
              <a:effectLst/>
              <a:latin typeface="Arial" panose="020B0604020202020204" pitchFamily="34" charset="0"/>
              <a:ea typeface="Calibri" panose="020F0502020204030204" pitchFamily="34" charset="0"/>
            </a:endParaRPr>
          </a:p>
        </p:txBody>
      </p:sp>
      <p:sp>
        <p:nvSpPr>
          <p:cNvPr id="4" name="CuadroTexto 3">
            <a:extLst>
              <a:ext uri="{FF2B5EF4-FFF2-40B4-BE49-F238E27FC236}">
                <a16:creationId xmlns:a16="http://schemas.microsoft.com/office/drawing/2014/main" id="{3FEBACF3-C51E-4D71-869D-5041B40E352F}"/>
              </a:ext>
            </a:extLst>
          </p:cNvPr>
          <p:cNvSpPr txBox="1"/>
          <p:nvPr/>
        </p:nvSpPr>
        <p:spPr>
          <a:xfrm>
            <a:off x="2446020" y="5841683"/>
            <a:ext cx="7299960" cy="214482"/>
          </a:xfrm>
          <a:prstGeom prst="rect">
            <a:avLst/>
          </a:prstGeom>
          <a:noFill/>
        </p:spPr>
        <p:txBody>
          <a:bodyPr wrap="square">
            <a:spAutoFit/>
          </a:bodyPr>
          <a:lstStyle/>
          <a:p>
            <a:pPr marL="279400" indent="-279400" algn="ctr">
              <a:lnSpc>
                <a:spcPct val="107000"/>
              </a:lnSpc>
              <a:spcAft>
                <a:spcPts val="1100"/>
              </a:spcAft>
            </a:pPr>
            <a:r>
              <a:rPr lang="es-ES" sz="800" i="1" dirty="0" err="1">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Eur</a:t>
            </a:r>
            <a:r>
              <a:rPr lang="es-ES"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Heart J. 2022 Feb 10;43(6):474-84. N Engl J </a:t>
            </a:r>
            <a:r>
              <a:rPr lang="es-ES" sz="800" i="1" dirty="0" err="1">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Med</a:t>
            </a:r>
            <a:r>
              <a:rPr lang="es-ES"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2020 </a:t>
            </a:r>
            <a:r>
              <a:rPr lang="es-ES" sz="800" i="1" dirty="0" err="1">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Dec</a:t>
            </a:r>
            <a:r>
              <a:rPr lang="es-ES"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2;383(23):2219–29</a:t>
            </a:r>
          </a:p>
        </p:txBody>
      </p:sp>
    </p:spTree>
    <p:extLst>
      <p:ext uri="{BB962C8B-B14F-4D97-AF65-F5344CB8AC3E}">
        <p14:creationId xmlns:p14="http://schemas.microsoft.com/office/powerpoint/2010/main" val="3620685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72DA-DE3A-4449-A890-D27D79ABDDF8}"/>
              </a:ext>
            </a:extLst>
          </p:cNvPr>
          <p:cNvSpPr>
            <a:spLocks noGrp="1"/>
          </p:cNvSpPr>
          <p:nvPr>
            <p:ph type="title"/>
          </p:nvPr>
        </p:nvSpPr>
        <p:spPr>
          <a:xfrm>
            <a:off x="838200" y="0"/>
            <a:ext cx="10515600" cy="1325563"/>
          </a:xfrm>
        </p:spPr>
        <p:txBody>
          <a:bodyPr>
            <a:normAutofit/>
          </a:bodyPr>
          <a:lstStyle/>
          <a:p>
            <a:r>
              <a:rPr lang="es-ES" dirty="0"/>
              <a:t>Síndrome cardio renal metabólico ERC</a:t>
            </a:r>
          </a:p>
        </p:txBody>
      </p:sp>
      <p:sp>
        <p:nvSpPr>
          <p:cNvPr id="3" name="Marcador de contenido 2">
            <a:extLst>
              <a:ext uri="{FF2B5EF4-FFF2-40B4-BE49-F238E27FC236}">
                <a16:creationId xmlns:a16="http://schemas.microsoft.com/office/drawing/2014/main" id="{78399A54-0CCF-0FCA-8792-9A471F76EC8A}"/>
              </a:ext>
            </a:extLst>
          </p:cNvPr>
          <p:cNvSpPr>
            <a:spLocks noGrp="1"/>
          </p:cNvSpPr>
          <p:nvPr>
            <p:ph idx="1"/>
          </p:nvPr>
        </p:nvSpPr>
        <p:spPr>
          <a:xfrm>
            <a:off x="1396562" y="1325563"/>
            <a:ext cx="9398876" cy="4351338"/>
          </a:xfrm>
        </p:spPr>
        <p:txBody>
          <a:bodyPr>
            <a:normAutofit/>
          </a:bodyPr>
          <a:lstStyle/>
          <a:p>
            <a:pPr>
              <a:lnSpc>
                <a:spcPts val="246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rPr>
              <a:t>En 2023, la American Heart </a:t>
            </a:r>
            <a:r>
              <a:rPr lang="es-ES" sz="1800" dirty="0" err="1">
                <a:effectLst/>
                <a:latin typeface="Arial" panose="020B0604020202020204" pitchFamily="34" charset="0"/>
                <a:ea typeface="Calibri" panose="020F0502020204030204" pitchFamily="34" charset="0"/>
              </a:rPr>
              <a:t>Association</a:t>
            </a:r>
            <a:r>
              <a:rPr lang="es-ES" sz="1800" dirty="0">
                <a:effectLst/>
                <a:latin typeface="Arial" panose="020B0604020202020204" pitchFamily="34" charset="0"/>
                <a:ea typeface="Calibri" panose="020F0502020204030204" pitchFamily="34" charset="0"/>
              </a:rPr>
              <a:t> ha publicado un documento de consenso con los criterios para la definición de un nuevo síndrome denominado </a:t>
            </a:r>
            <a:r>
              <a:rPr lang="es-ES" sz="1800" dirty="0" err="1">
                <a:effectLst/>
                <a:latin typeface="Arial" panose="020B0604020202020204" pitchFamily="34" charset="0"/>
                <a:ea typeface="Calibri" panose="020F0502020204030204" pitchFamily="34" charset="0"/>
              </a:rPr>
              <a:t>Sindrome</a:t>
            </a:r>
            <a:r>
              <a:rPr lang="es-ES" sz="1800" dirty="0">
                <a:effectLst/>
                <a:latin typeface="Arial" panose="020B0604020202020204" pitchFamily="34" charset="0"/>
                <a:ea typeface="Calibri" panose="020F0502020204030204" pitchFamily="34" charset="0"/>
              </a:rPr>
              <a:t> cardiovascular renal </a:t>
            </a:r>
            <a:r>
              <a:rPr lang="es-ES" sz="1800" b="1" dirty="0">
                <a:effectLst/>
                <a:latin typeface="Arial" panose="020B0604020202020204" pitchFamily="34" charset="0"/>
                <a:ea typeface="Calibri" panose="020F0502020204030204" pitchFamily="34" charset="0"/>
              </a:rPr>
              <a:t>metabólico o CRM.</a:t>
            </a:r>
          </a:p>
          <a:p>
            <a:pPr marL="0" indent="0" algn="just">
              <a:lnSpc>
                <a:spcPct val="150000"/>
              </a:lnSpc>
              <a:spcBef>
                <a:spcPts val="1200"/>
              </a:spcBef>
              <a:spcAft>
                <a:spcPts val="800"/>
              </a:spcAft>
              <a:buNone/>
            </a:pPr>
            <a:endParaRPr lang="es-ES" sz="1800" dirty="0">
              <a:effectLst/>
              <a:latin typeface="Arial" panose="020B0604020202020204" pitchFamily="34" charset="0"/>
              <a:ea typeface="Calibri" panose="020F0502020204030204" pitchFamily="34" charset="0"/>
            </a:endParaRPr>
          </a:p>
        </p:txBody>
      </p:sp>
      <p:sp>
        <p:nvSpPr>
          <p:cNvPr id="4" name="CuadroTexto 3">
            <a:extLst>
              <a:ext uri="{FF2B5EF4-FFF2-40B4-BE49-F238E27FC236}">
                <a16:creationId xmlns:a16="http://schemas.microsoft.com/office/drawing/2014/main" id="{3FEBACF3-C51E-4D71-869D-5041B40E352F}"/>
              </a:ext>
            </a:extLst>
          </p:cNvPr>
          <p:cNvSpPr txBox="1"/>
          <p:nvPr/>
        </p:nvSpPr>
        <p:spPr>
          <a:xfrm>
            <a:off x="3048000" y="5820662"/>
            <a:ext cx="6096000" cy="214482"/>
          </a:xfrm>
          <a:prstGeom prst="rect">
            <a:avLst/>
          </a:prstGeom>
          <a:noFill/>
        </p:spPr>
        <p:txBody>
          <a:bodyPr wrap="square">
            <a:spAutoFit/>
          </a:bodyPr>
          <a:lstStyle/>
          <a:p>
            <a:pPr marL="279400" indent="-279400" algn="ctr">
              <a:lnSpc>
                <a:spcPct val="107000"/>
              </a:lnSpc>
              <a:spcAft>
                <a:spcPts val="1100"/>
              </a:spcAft>
            </a:pPr>
            <a:r>
              <a:rPr lang="en-GB" sz="800" i="1" dirty="0" err="1">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Ndumele</a:t>
            </a:r>
            <a:r>
              <a:rPr lang="en-GB"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rPr>
              <a:t> CE et al. Circulation. 2023 Nov 14;148(20):1606-1635.</a:t>
            </a:r>
            <a:endParaRPr lang="es-ES" sz="800" i="1" dirty="0">
              <a:solidFill>
                <a:schemeClr val="tx1">
                  <a:lumMod val="50000"/>
                  <a:lumOff val="50000"/>
                </a:schemeClr>
              </a:solidFill>
              <a:latin typeface="Arial" panose="020B060402020202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65CB81D7-90D8-405B-845E-F0575875EED2}"/>
              </a:ext>
            </a:extLst>
          </p:cNvPr>
          <p:cNvPicPr>
            <a:picLocks noChangeAspect="1"/>
          </p:cNvPicPr>
          <p:nvPr/>
        </p:nvPicPr>
        <p:blipFill rotWithShape="1">
          <a:blip r:embed="rId2"/>
          <a:srcRect l="2211" t="2460" r="1024" b="3220"/>
          <a:stretch/>
        </p:blipFill>
        <p:spPr>
          <a:xfrm>
            <a:off x="2760805" y="2496707"/>
            <a:ext cx="6670390" cy="3030333"/>
          </a:xfrm>
          <a:prstGeom prst="rect">
            <a:avLst/>
          </a:prstGeom>
        </p:spPr>
      </p:pic>
    </p:spTree>
    <p:extLst>
      <p:ext uri="{BB962C8B-B14F-4D97-AF65-F5344CB8AC3E}">
        <p14:creationId xmlns:p14="http://schemas.microsoft.com/office/powerpoint/2010/main" val="1118084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72DA-DE3A-4449-A890-D27D79ABDDF8}"/>
              </a:ext>
            </a:extLst>
          </p:cNvPr>
          <p:cNvSpPr>
            <a:spLocks noGrp="1"/>
          </p:cNvSpPr>
          <p:nvPr>
            <p:ph type="title"/>
          </p:nvPr>
        </p:nvSpPr>
        <p:spPr>
          <a:xfrm>
            <a:off x="838200" y="0"/>
            <a:ext cx="10515600" cy="1325563"/>
          </a:xfrm>
        </p:spPr>
        <p:txBody>
          <a:bodyPr>
            <a:normAutofit/>
          </a:bodyPr>
          <a:lstStyle/>
          <a:p>
            <a:r>
              <a:rPr lang="es-ES" dirty="0"/>
              <a:t>Inercia clínica</a:t>
            </a:r>
          </a:p>
        </p:txBody>
      </p:sp>
      <p:sp>
        <p:nvSpPr>
          <p:cNvPr id="3" name="Marcador de contenido 2">
            <a:extLst>
              <a:ext uri="{FF2B5EF4-FFF2-40B4-BE49-F238E27FC236}">
                <a16:creationId xmlns:a16="http://schemas.microsoft.com/office/drawing/2014/main" id="{78399A54-0CCF-0FCA-8792-9A471F76EC8A}"/>
              </a:ext>
            </a:extLst>
          </p:cNvPr>
          <p:cNvSpPr>
            <a:spLocks noGrp="1"/>
          </p:cNvSpPr>
          <p:nvPr>
            <p:ph idx="1"/>
          </p:nvPr>
        </p:nvSpPr>
        <p:spPr>
          <a:xfrm>
            <a:off x="1369235" y="1105945"/>
            <a:ext cx="9453530" cy="4351338"/>
          </a:xfrm>
        </p:spPr>
        <p:txBody>
          <a:bodyPr>
            <a:normAutofit/>
          </a:bodyPr>
          <a:lstStyle/>
          <a:p>
            <a:pPr>
              <a:lnSpc>
                <a:spcPct val="15000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rPr>
              <a:t>La inercia clínica es esperar a realizar cambios terapéuticos a pesar de constar cifras de mal control en la historia clínica de forma repetida. </a:t>
            </a:r>
          </a:p>
          <a:p>
            <a:pPr>
              <a:lnSpc>
                <a:spcPct val="15000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rPr>
              <a:t>Ya se ha descrito la inercia diagnóstica respecto al diagnóstico de ERC con los datos del estudio DIAMOND2 en España. Además, en este mismo estudio, al analizar el uso de iSGLT2 en pacientes con ERC diagnosticada se observó que es de solo el 45.2% (8).</a:t>
            </a:r>
          </a:p>
          <a:p>
            <a:pPr>
              <a:lnSpc>
                <a:spcPct val="150000"/>
              </a:lnSpc>
              <a:spcBef>
                <a:spcPts val="1200"/>
              </a:spcBef>
              <a:spcAft>
                <a:spcPts val="800"/>
              </a:spcAft>
              <a:buClr>
                <a:srgbClr val="9479C7"/>
              </a:buClr>
              <a:buFont typeface="Wingdings" pitchFamily="2" charset="2"/>
              <a:buChar char="§"/>
            </a:pPr>
            <a:r>
              <a:rPr lang="es-ES" sz="1800" dirty="0">
                <a:latin typeface="Arial" panose="020B0604020202020204" pitchFamily="34" charset="0"/>
                <a:ea typeface="Calibri" panose="020F0502020204030204" pitchFamily="34" charset="0"/>
              </a:rPr>
              <a:t>L</a:t>
            </a:r>
            <a:r>
              <a:rPr lang="es-ES" sz="1800" dirty="0">
                <a:effectLst/>
                <a:latin typeface="Arial" panose="020B0604020202020204" pitchFamily="34" charset="0"/>
                <a:ea typeface="Calibri" panose="020F0502020204030204" pitchFamily="34" charset="0"/>
              </a:rPr>
              <a:t>as mujeres reciben en menor proporción los iSGLT2, tanto en las pacientes con ERC diagnosticada (54 vs 34%) como no diagnosticada (48% vs 30%).</a:t>
            </a:r>
          </a:p>
        </p:txBody>
      </p:sp>
      <p:sp>
        <p:nvSpPr>
          <p:cNvPr id="4" name="CuadroTexto 3">
            <a:extLst>
              <a:ext uri="{FF2B5EF4-FFF2-40B4-BE49-F238E27FC236}">
                <a16:creationId xmlns:a16="http://schemas.microsoft.com/office/drawing/2014/main" id="{3FEBACF3-C51E-4D71-869D-5041B40E352F}"/>
              </a:ext>
            </a:extLst>
          </p:cNvPr>
          <p:cNvSpPr txBox="1"/>
          <p:nvPr/>
        </p:nvSpPr>
        <p:spPr>
          <a:xfrm>
            <a:off x="3259258" y="5457283"/>
            <a:ext cx="5673484" cy="622671"/>
          </a:xfrm>
          <a:prstGeom prst="rect">
            <a:avLst/>
          </a:prstGeom>
          <a:noFill/>
        </p:spPr>
        <p:txBody>
          <a:bodyPr wrap="square">
            <a:spAutoFit/>
          </a:bodyPr>
          <a:lstStyle/>
          <a:p>
            <a:pPr>
              <a:lnSpc>
                <a:spcPct val="107000"/>
              </a:lnSpc>
              <a:spcAft>
                <a:spcPts val="1100"/>
              </a:spcAft>
            </a:pPr>
            <a:r>
              <a:rPr lang="es-ES" sz="8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Gorostidi M, et al. </a:t>
            </a:r>
            <a:r>
              <a:rPr lang="es-ES" sz="800" i="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Nefrologia</a:t>
            </a:r>
            <a:r>
              <a:rPr lang="es-ES"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2018 Jun 18;38(6):606–15. </a:t>
            </a:r>
          </a:p>
          <a:p>
            <a:pPr>
              <a:lnSpc>
                <a:spcPct val="107000"/>
              </a:lnSpc>
              <a:spcAft>
                <a:spcPts val="1100"/>
              </a:spcAft>
            </a:pPr>
            <a:r>
              <a:rPr lang="es-ES"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Artola, S; Orozco-Beltran D;. </a:t>
            </a:r>
            <a:r>
              <a:rPr lang="en-GB" sz="800" i="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Uso</a:t>
            </a:r>
            <a:r>
              <a:rPr lang="en-GB"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de isglt2 </a:t>
            </a:r>
            <a:r>
              <a:rPr lang="en-GB" sz="800" i="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en</a:t>
            </a:r>
            <a:r>
              <a:rPr lang="en-GB"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800" i="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pacientes</a:t>
            </a:r>
            <a:r>
              <a:rPr lang="en-GB"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800" i="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diabéticos</a:t>
            </a:r>
            <a:r>
              <a:rPr lang="en-GB"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con </a:t>
            </a:r>
            <a:r>
              <a:rPr lang="en-GB" sz="800" i="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enfermedad</a:t>
            </a:r>
            <a:r>
              <a:rPr lang="en-GB"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renal </a:t>
            </a:r>
            <a:r>
              <a:rPr lang="en-GB" sz="800" i="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crónica</a:t>
            </a:r>
            <a:r>
              <a:rPr lang="en-GB"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un </a:t>
            </a:r>
            <a:r>
              <a:rPr lang="en-GB" sz="800" i="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sesgo</a:t>
            </a:r>
            <a:r>
              <a:rPr lang="en-GB"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de </a:t>
            </a:r>
            <a:r>
              <a:rPr lang="en-GB" sz="800" i="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genero</a:t>
            </a:r>
            <a:r>
              <a:rPr lang="en-GB"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a:t>
            </a:r>
            <a:r>
              <a:rPr lang="es-ES"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3º Congreso Nacional de Diabetes de la Fundación </a:t>
            </a:r>
            <a:r>
              <a:rPr lang="es-ES" sz="800" i="1"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redGDPS</a:t>
            </a:r>
            <a:r>
              <a:rPr lang="es-ES"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Sevilla 21-22 Noviembre 2024. </a:t>
            </a:r>
            <a:r>
              <a:rPr lang="en-GB"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https://www.congresoredgdps.com/</a:t>
            </a:r>
            <a:endParaRPr lang="es-ES" sz="800" i="1"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443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72DA-DE3A-4449-A890-D27D79ABDDF8}"/>
              </a:ext>
            </a:extLst>
          </p:cNvPr>
          <p:cNvSpPr>
            <a:spLocks noGrp="1"/>
          </p:cNvSpPr>
          <p:nvPr>
            <p:ph type="title"/>
          </p:nvPr>
        </p:nvSpPr>
        <p:spPr>
          <a:xfrm>
            <a:off x="838200" y="0"/>
            <a:ext cx="10515600" cy="1325563"/>
          </a:xfrm>
        </p:spPr>
        <p:txBody>
          <a:bodyPr>
            <a:normAutofit/>
          </a:bodyPr>
          <a:lstStyle/>
          <a:p>
            <a:r>
              <a:rPr lang="es-ES" dirty="0"/>
              <a:t>Conclusiones</a:t>
            </a:r>
          </a:p>
        </p:txBody>
      </p:sp>
      <p:sp>
        <p:nvSpPr>
          <p:cNvPr id="3" name="Marcador de contenido 2">
            <a:extLst>
              <a:ext uri="{FF2B5EF4-FFF2-40B4-BE49-F238E27FC236}">
                <a16:creationId xmlns:a16="http://schemas.microsoft.com/office/drawing/2014/main" id="{78399A54-0CCF-0FCA-8792-9A471F76EC8A}"/>
              </a:ext>
            </a:extLst>
          </p:cNvPr>
          <p:cNvSpPr>
            <a:spLocks noGrp="1"/>
          </p:cNvSpPr>
          <p:nvPr>
            <p:ph idx="1"/>
          </p:nvPr>
        </p:nvSpPr>
        <p:spPr>
          <a:xfrm>
            <a:off x="1464178" y="1325563"/>
            <a:ext cx="9263643" cy="4351338"/>
          </a:xfrm>
        </p:spPr>
        <p:txBody>
          <a:bodyPr>
            <a:normAutofit fontScale="92500" lnSpcReduction="20000"/>
          </a:bodyPr>
          <a:lstStyle/>
          <a:p>
            <a:pPr>
              <a:lnSpc>
                <a:spcPct val="15000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La enfermedad renal crónica es muy prevalente en </a:t>
            </a:r>
            <a:r>
              <a:rPr lang="es-ES" sz="1800" dirty="0">
                <a:solidFill>
                  <a:srgbClr val="434343"/>
                </a:solidFill>
                <a:effectLst/>
                <a:latin typeface="Arial" panose="020B0604020202020204" pitchFamily="34" charset="0"/>
                <a:ea typeface="Arial" panose="020B0604020202020204" pitchFamily="34" charset="0"/>
                <a:cs typeface="Arial" panose="020B0604020202020204" pitchFamily="34" charset="0"/>
              </a:rPr>
              <a:t>las</a:t>
            </a:r>
            <a:r>
              <a:rPr lang="es-ES" sz="1800" dirty="0">
                <a:effectLst/>
                <a:latin typeface="Arial" panose="020B0604020202020204" pitchFamily="34" charset="0"/>
                <a:ea typeface="Calibri" panose="020F0502020204030204" pitchFamily="34" charset="0"/>
                <a:cs typeface="Times New Roman" panose="02020603050405020304" pitchFamily="18" charset="0"/>
              </a:rPr>
              <a:t> consultas de Atención Primaria y a día de hoy, todavía, está infradiagnosticada.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Debemos tener un manejo adecuado del Filtrado Glomerular (CKD-EPI) y el </a:t>
            </a:r>
            <a:r>
              <a:rPr lang="es-ES" sz="1800" dirty="0">
                <a:latin typeface="Arial" panose="020B0604020202020204" pitchFamily="34" charset="0"/>
                <a:ea typeface="Calibri" panose="020F0502020204030204" pitchFamily="34" charset="0"/>
                <a:cs typeface="Times New Roman" panose="02020603050405020304" pitchFamily="18" charset="0"/>
              </a:rPr>
              <a:t>Í</a:t>
            </a:r>
            <a:r>
              <a:rPr lang="es-ES" sz="1800" dirty="0">
                <a:effectLst/>
                <a:latin typeface="Arial" panose="020B0604020202020204" pitchFamily="34" charset="0"/>
                <a:ea typeface="Calibri" panose="020F0502020204030204" pitchFamily="34" charset="0"/>
                <a:cs typeface="Times New Roman" panose="02020603050405020304" pitchFamily="18" charset="0"/>
              </a:rPr>
              <a:t>ndice albúmina/creatinina  para su detección, control y seguimiento evolutivo.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El paciente con ERC es un paciente de alto o muy alto riesgo vascular lo que implica un abordaje integral para el control de los FRV clásicos en esta población.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Se deben aplicar medidas no farmacológicas tanto como usar los fármacos apropiados de forma precoz evitando la inercia. Los IECAS/ARA2, los iSGLT2, los arGLP1 y la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finerenona</a:t>
            </a:r>
            <a:r>
              <a:rPr lang="es-ES" sz="1800" dirty="0">
                <a:effectLst/>
                <a:latin typeface="Arial" panose="020B0604020202020204" pitchFamily="34" charset="0"/>
                <a:ea typeface="Calibri" panose="020F0502020204030204" pitchFamily="34" charset="0"/>
                <a:cs typeface="Times New Roman" panose="02020603050405020304" pitchFamily="18" charset="0"/>
              </a:rPr>
              <a:t> son fármacos que ha demostrado su utilidad en el manejo de la ERC aportando beneficios de prevención del deterioro renal y vascular.</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0024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Imagen que contiene animal, sostener&#10;&#10;Descripción generada automáticamente">
            <a:extLst>
              <a:ext uri="{FF2B5EF4-FFF2-40B4-BE49-F238E27FC236}">
                <a16:creationId xmlns:a16="http://schemas.microsoft.com/office/drawing/2014/main" id="{4EF66DAF-17B6-41E4-213E-761B35CC75A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4352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72DA-DE3A-4449-A890-D27D79ABDDF8}"/>
              </a:ext>
            </a:extLst>
          </p:cNvPr>
          <p:cNvSpPr>
            <a:spLocks noGrp="1"/>
          </p:cNvSpPr>
          <p:nvPr>
            <p:ph type="title"/>
          </p:nvPr>
        </p:nvSpPr>
        <p:spPr>
          <a:xfrm>
            <a:off x="697624" y="18255"/>
            <a:ext cx="10796752" cy="1325563"/>
          </a:xfrm>
        </p:spPr>
        <p:txBody>
          <a:bodyPr/>
          <a:lstStyle/>
          <a:p>
            <a:r>
              <a:rPr lang="es-ES" dirty="0"/>
              <a:t>Epidemiología de la Enfermedad Renal Crónica</a:t>
            </a:r>
          </a:p>
        </p:txBody>
      </p:sp>
      <p:sp>
        <p:nvSpPr>
          <p:cNvPr id="3" name="Marcador de contenido 2">
            <a:extLst>
              <a:ext uri="{FF2B5EF4-FFF2-40B4-BE49-F238E27FC236}">
                <a16:creationId xmlns:a16="http://schemas.microsoft.com/office/drawing/2014/main" id="{78399A54-0CCF-0FCA-8792-9A471F76EC8A}"/>
              </a:ext>
            </a:extLst>
          </p:cNvPr>
          <p:cNvSpPr>
            <a:spLocks noGrp="1"/>
          </p:cNvSpPr>
          <p:nvPr>
            <p:ph idx="1"/>
          </p:nvPr>
        </p:nvSpPr>
        <p:spPr>
          <a:xfrm>
            <a:off x="892065" y="1752053"/>
            <a:ext cx="10407869" cy="4351338"/>
          </a:xfrm>
        </p:spPr>
        <p:txBody>
          <a:bodyPr/>
          <a:lstStyle/>
          <a:p>
            <a:pPr>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rPr>
              <a:t>La ERC afecta al </a:t>
            </a:r>
            <a:r>
              <a:rPr lang="es-ES" sz="1800" b="1" dirty="0">
                <a:effectLst/>
                <a:latin typeface="Arial" panose="020B0604020202020204" pitchFamily="34" charset="0"/>
                <a:ea typeface="Calibri" panose="020F0502020204030204" pitchFamily="34" charset="0"/>
              </a:rPr>
              <a:t>11% </a:t>
            </a:r>
            <a:r>
              <a:rPr lang="es-ES" sz="1800" dirty="0">
                <a:effectLst/>
                <a:latin typeface="Arial" panose="020B0604020202020204" pitchFamily="34" charset="0"/>
                <a:ea typeface="Calibri" panose="020F0502020204030204" pitchFamily="34" charset="0"/>
              </a:rPr>
              <a:t>de la población mundial</a:t>
            </a:r>
            <a:r>
              <a:rPr lang="es-ES" sz="1800" b="1" dirty="0">
                <a:effectLst/>
                <a:latin typeface="Arial" panose="020B0604020202020204" pitchFamily="34" charset="0"/>
                <a:ea typeface="Calibri" panose="020F0502020204030204" pitchFamily="34" charset="0"/>
              </a:rPr>
              <a:t>, 850 millones</a:t>
            </a:r>
            <a:r>
              <a:rPr lang="es-ES" sz="1800" b="1" dirty="0">
                <a:latin typeface="Arial" panose="020B0604020202020204" pitchFamily="34" charset="0"/>
                <a:ea typeface="Calibri" panose="020F0502020204030204" pitchFamily="34" charset="0"/>
              </a:rPr>
              <a:t>.</a:t>
            </a:r>
          </a:p>
          <a:p>
            <a:pPr>
              <a:buClr>
                <a:srgbClr val="9479C7"/>
              </a:buClr>
              <a:buFont typeface="Wingdings" pitchFamily="2" charset="2"/>
              <a:buChar char="§"/>
            </a:pPr>
            <a:endParaRPr lang="es-ES" sz="1800" dirty="0">
              <a:effectLst/>
              <a:latin typeface="Arial" panose="020B0604020202020204" pitchFamily="34" charset="0"/>
              <a:ea typeface="Calibri" panose="020F0502020204030204" pitchFamily="34" charset="0"/>
            </a:endParaRPr>
          </a:p>
          <a:p>
            <a:pPr>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rPr>
              <a:t>Se prevé un aumento de la prevalencia a nivel mundial, debido al </a:t>
            </a:r>
            <a:r>
              <a:rPr lang="es-ES" sz="1800" b="1" dirty="0">
                <a:effectLst/>
                <a:latin typeface="Arial" panose="020B0604020202020204" pitchFamily="34" charset="0"/>
                <a:ea typeface="Calibri" panose="020F0502020204030204" pitchFamily="34" charset="0"/>
              </a:rPr>
              <a:t>envejecimiento</a:t>
            </a:r>
            <a:r>
              <a:rPr lang="es-ES" sz="1800" dirty="0">
                <a:effectLst/>
                <a:latin typeface="Arial" panose="020B0604020202020204" pitchFamily="34" charset="0"/>
                <a:ea typeface="Calibri" panose="020F0502020204030204" pitchFamily="34" charset="0"/>
              </a:rPr>
              <a:t> de la población y a la exposición a factores de riesgo de ERC como la </a:t>
            </a:r>
            <a:r>
              <a:rPr lang="es-ES" sz="1800" b="1" dirty="0">
                <a:effectLst/>
                <a:latin typeface="Arial" panose="020B0604020202020204" pitchFamily="34" charset="0"/>
                <a:ea typeface="Calibri" panose="020F0502020204030204" pitchFamily="34" charset="0"/>
              </a:rPr>
              <a:t>DM2, la obesidad o la HTA</a:t>
            </a:r>
            <a:r>
              <a:rPr lang="es-ES" sz="1800" dirty="0">
                <a:effectLst/>
                <a:latin typeface="Arial" panose="020B0604020202020204" pitchFamily="34" charset="0"/>
                <a:ea typeface="Calibri" panose="020F0502020204030204" pitchFamily="34" charset="0"/>
              </a:rPr>
              <a:t>. </a:t>
            </a:r>
          </a:p>
          <a:p>
            <a:pPr>
              <a:buClr>
                <a:srgbClr val="9479C7"/>
              </a:buClr>
              <a:buFont typeface="Wingdings" pitchFamily="2" charset="2"/>
              <a:buChar char="§"/>
            </a:pPr>
            <a:endParaRPr lang="es-ES" sz="1800" dirty="0">
              <a:latin typeface="Arial" panose="020B0604020202020204" pitchFamily="34" charset="0"/>
              <a:ea typeface="Calibri" panose="020F0502020204030204" pitchFamily="34" charset="0"/>
            </a:endParaRPr>
          </a:p>
          <a:p>
            <a:pPr>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rPr>
              <a:t>Es además un importante </a:t>
            </a:r>
            <a:r>
              <a:rPr lang="es-ES" sz="1800" b="1" dirty="0">
                <a:effectLst/>
                <a:latin typeface="Arial" panose="020B0604020202020204" pitchFamily="34" charset="0"/>
                <a:ea typeface="Calibri" panose="020F0502020204030204" pitchFamily="34" charset="0"/>
              </a:rPr>
              <a:t>factor de riesgo de morbimortalidad cardiovascular</a:t>
            </a:r>
            <a:r>
              <a:rPr lang="es-ES" sz="1800" dirty="0">
                <a:effectLst/>
                <a:latin typeface="Arial" panose="020B0604020202020204" pitchFamily="34" charset="0"/>
                <a:ea typeface="Calibri" panose="020F0502020204030204" pitchFamily="34" charset="0"/>
              </a:rPr>
              <a:t>. </a:t>
            </a:r>
          </a:p>
          <a:p>
            <a:pPr>
              <a:buClr>
                <a:srgbClr val="9479C7"/>
              </a:buClr>
              <a:buFont typeface="Wingdings" pitchFamily="2" charset="2"/>
              <a:buChar char="§"/>
            </a:pPr>
            <a:endParaRPr lang="es-ES" sz="1800" dirty="0">
              <a:effectLst/>
              <a:latin typeface="Arial" panose="020B0604020202020204" pitchFamily="34" charset="0"/>
              <a:ea typeface="Calibri" panose="020F0502020204030204" pitchFamily="34" charset="0"/>
            </a:endParaRPr>
          </a:p>
          <a:p>
            <a:pPr>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rPr>
              <a:t>En España la prevalencia de ERC diabética es del </a:t>
            </a:r>
            <a:r>
              <a:rPr lang="es-ES" sz="1800" b="1" dirty="0">
                <a:effectLst/>
                <a:latin typeface="Arial" panose="020B0604020202020204" pitchFamily="34" charset="0"/>
                <a:ea typeface="Calibri" panose="020F0502020204030204" pitchFamily="34" charset="0"/>
              </a:rPr>
              <a:t>32</a:t>
            </a:r>
            <a:r>
              <a:rPr lang="es-ES" sz="1800" dirty="0">
                <a:effectLst/>
                <a:latin typeface="Arial" panose="020B0604020202020204" pitchFamily="34" charset="0"/>
                <a:ea typeface="Calibri" panose="020F0502020204030204" pitchFamily="34" charset="0"/>
              </a:rPr>
              <a:t>%, aunque </a:t>
            </a:r>
            <a:r>
              <a:rPr lang="es-ES" sz="1800" b="1" dirty="0">
                <a:effectLst/>
                <a:latin typeface="Arial" panose="020B0604020202020204" pitchFamily="34" charset="0"/>
                <a:ea typeface="Calibri" panose="020F0502020204030204" pitchFamily="34" charset="0"/>
              </a:rPr>
              <a:t>mas de la mitad (17%) no está diagnosticada</a:t>
            </a:r>
            <a:r>
              <a:rPr lang="es-ES" sz="1800" dirty="0">
                <a:effectLst/>
                <a:latin typeface="Arial" panose="020B0604020202020204" pitchFamily="34" charset="0"/>
                <a:ea typeface="Calibri" panose="020F0502020204030204" pitchFamily="34" charset="0"/>
              </a:rPr>
              <a:t>. </a:t>
            </a:r>
            <a:endParaRPr lang="es-ES" dirty="0"/>
          </a:p>
        </p:txBody>
      </p:sp>
    </p:spTree>
    <p:extLst>
      <p:ext uri="{BB962C8B-B14F-4D97-AF65-F5344CB8AC3E}">
        <p14:creationId xmlns:p14="http://schemas.microsoft.com/office/powerpoint/2010/main" val="2512389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72DA-DE3A-4449-A890-D27D79ABDDF8}"/>
              </a:ext>
            </a:extLst>
          </p:cNvPr>
          <p:cNvSpPr>
            <a:spLocks noGrp="1"/>
          </p:cNvSpPr>
          <p:nvPr>
            <p:ph type="title"/>
          </p:nvPr>
        </p:nvSpPr>
        <p:spPr>
          <a:xfrm>
            <a:off x="838200" y="0"/>
            <a:ext cx="10515600" cy="1325563"/>
          </a:xfrm>
        </p:spPr>
        <p:txBody>
          <a:bodyPr/>
          <a:lstStyle/>
          <a:p>
            <a:r>
              <a:rPr lang="es-ES" dirty="0"/>
              <a:t>Cribado y Diagnóstico </a:t>
            </a:r>
            <a:br>
              <a:rPr lang="es-ES" dirty="0"/>
            </a:br>
            <a:r>
              <a:rPr lang="es-ES" dirty="0"/>
              <a:t>de la Enfermedad Renal Crónica</a:t>
            </a:r>
          </a:p>
        </p:txBody>
      </p:sp>
      <p:sp>
        <p:nvSpPr>
          <p:cNvPr id="3" name="Marcador de contenido 2">
            <a:extLst>
              <a:ext uri="{FF2B5EF4-FFF2-40B4-BE49-F238E27FC236}">
                <a16:creationId xmlns:a16="http://schemas.microsoft.com/office/drawing/2014/main" id="{78399A54-0CCF-0FCA-8792-9A471F76EC8A}"/>
              </a:ext>
            </a:extLst>
          </p:cNvPr>
          <p:cNvSpPr>
            <a:spLocks noGrp="1"/>
          </p:cNvSpPr>
          <p:nvPr>
            <p:ph idx="1"/>
          </p:nvPr>
        </p:nvSpPr>
        <p:spPr>
          <a:xfrm>
            <a:off x="1720412" y="1583886"/>
            <a:ext cx="8751176" cy="4351338"/>
          </a:xfrm>
        </p:spPr>
        <p:txBody>
          <a:bodyPr/>
          <a:lstStyle/>
          <a:p>
            <a:endParaRPr lang="es-ES" sz="1800" dirty="0">
              <a:effectLst/>
              <a:latin typeface="Arial" panose="020B0604020202020204" pitchFamily="34" charset="0"/>
              <a:ea typeface="Calibri" panose="020F0502020204030204" pitchFamily="34" charset="0"/>
            </a:endParaRPr>
          </a:p>
          <a:p>
            <a:pPr>
              <a:lnSpc>
                <a:spcPct val="150000"/>
              </a:lnSpc>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A </a:t>
            </a:r>
            <a:r>
              <a:rPr lang="es-ES" sz="1800" b="1" dirty="0">
                <a:effectLst/>
                <a:latin typeface="Arial" panose="020B0604020202020204" pitchFamily="34" charset="0"/>
                <a:ea typeface="Calibri" panose="020F0502020204030204" pitchFamily="34" charset="0"/>
                <a:cs typeface="Times New Roman" panose="02020603050405020304" pitchFamily="18" charset="0"/>
              </a:rPr>
              <a:t>todas las personas con DM2</a:t>
            </a:r>
            <a:r>
              <a:rPr lang="es-ES" sz="1800" dirty="0">
                <a:effectLst/>
                <a:latin typeface="Arial" panose="020B0604020202020204" pitchFamily="34" charset="0"/>
                <a:ea typeface="Calibri" panose="020F0502020204030204" pitchFamily="34" charset="0"/>
                <a:cs typeface="Times New Roman" panose="02020603050405020304" pitchFamily="18" charset="0"/>
              </a:rPr>
              <a:t> se debe realizar </a:t>
            </a:r>
            <a:r>
              <a:rPr lang="es-ES" sz="1800" b="1" dirty="0">
                <a:effectLst/>
                <a:latin typeface="Arial" panose="020B0604020202020204" pitchFamily="34" charset="0"/>
                <a:ea typeface="Calibri" panose="020F0502020204030204" pitchFamily="34" charset="0"/>
                <a:cs typeface="Times New Roman" panose="02020603050405020304" pitchFamily="18" charset="0"/>
              </a:rPr>
              <a:t>cribado anual </a:t>
            </a:r>
            <a:r>
              <a:rPr lang="es-ES" sz="1800" dirty="0">
                <a:effectLst/>
                <a:latin typeface="Arial" panose="020B0604020202020204" pitchFamily="34" charset="0"/>
                <a:ea typeface="Calibri" panose="020F0502020204030204" pitchFamily="34" charset="0"/>
                <a:cs typeface="Times New Roman" panose="02020603050405020304" pitchFamily="18" charset="0"/>
              </a:rPr>
              <a:t>mediante:</a:t>
            </a:r>
          </a:p>
          <a:p>
            <a:pPr lvl="1">
              <a:lnSpc>
                <a:spcPct val="150000"/>
              </a:lnSpc>
              <a:spcAft>
                <a:spcPts val="800"/>
              </a:spcAft>
              <a:buClr>
                <a:srgbClr val="9479C7"/>
              </a:buClr>
            </a:pPr>
            <a:r>
              <a:rPr lang="es-ES" sz="1600" dirty="0">
                <a:latin typeface="Arial" panose="020B0604020202020204" pitchFamily="34" charset="0"/>
                <a:ea typeface="Calibri" panose="020F0502020204030204" pitchFamily="34" charset="0"/>
                <a:cs typeface="Times New Roman" panose="02020603050405020304" pitchFamily="18" charset="0"/>
              </a:rPr>
              <a:t>E</a:t>
            </a:r>
            <a:r>
              <a:rPr lang="es-ES" sz="1600" dirty="0">
                <a:effectLst/>
                <a:latin typeface="Arial" panose="020B0604020202020204" pitchFamily="34" charset="0"/>
                <a:ea typeface="Calibri" panose="020F0502020204030204" pitchFamily="34" charset="0"/>
                <a:cs typeface="Times New Roman" panose="02020603050405020304" pitchFamily="18" charset="0"/>
              </a:rPr>
              <a:t>l cálculo del </a:t>
            </a:r>
            <a:r>
              <a:rPr lang="es-ES" sz="1600" b="1" dirty="0">
                <a:effectLst/>
                <a:latin typeface="Arial" panose="020B0604020202020204" pitchFamily="34" charset="0"/>
                <a:ea typeface="Calibri" panose="020F0502020204030204" pitchFamily="34" charset="0"/>
                <a:cs typeface="Times New Roman" panose="02020603050405020304" pitchFamily="18" charset="0"/>
              </a:rPr>
              <a:t>filtrado glomerular </a:t>
            </a:r>
            <a:r>
              <a:rPr lang="es-ES" sz="1600" dirty="0">
                <a:effectLst/>
                <a:latin typeface="Arial" panose="020B0604020202020204" pitchFamily="34" charset="0"/>
                <a:ea typeface="Calibri" panose="020F0502020204030204" pitchFamily="34" charset="0"/>
                <a:cs typeface="Times New Roman" panose="02020603050405020304" pitchFamily="18" charset="0"/>
              </a:rPr>
              <a:t>estimado (</a:t>
            </a:r>
            <a:r>
              <a:rPr lang="es-ES" sz="1600" dirty="0" err="1">
                <a:effectLst/>
                <a:latin typeface="Arial" panose="020B0604020202020204" pitchFamily="34" charset="0"/>
                <a:ea typeface="Calibri" panose="020F0502020204030204" pitchFamily="34" charset="0"/>
                <a:cs typeface="Times New Roman" panose="02020603050405020304" pitchFamily="18" charset="0"/>
              </a:rPr>
              <a:t>FGe</a:t>
            </a:r>
            <a:r>
              <a:rPr lang="es-ES" sz="1600" dirty="0">
                <a:effectLst/>
                <a:latin typeface="Arial" panose="020B0604020202020204" pitchFamily="34" charset="0"/>
                <a:ea typeface="Calibri" panose="020F0502020204030204" pitchFamily="34" charset="0"/>
                <a:cs typeface="Times New Roman" panose="02020603050405020304" pitchFamily="18" charset="0"/>
              </a:rPr>
              <a:t>) con la fórmula de CKD-EPI en una analítica sanguínea </a:t>
            </a:r>
          </a:p>
          <a:p>
            <a:pPr lvl="1">
              <a:lnSpc>
                <a:spcPct val="150000"/>
              </a:lnSpc>
              <a:spcAft>
                <a:spcPts val="800"/>
              </a:spcAft>
              <a:buClr>
                <a:srgbClr val="9479C7"/>
              </a:buClr>
            </a:pPr>
            <a:r>
              <a:rPr lang="es-ES" sz="1600" dirty="0">
                <a:latin typeface="Arial" panose="020B0604020202020204" pitchFamily="34" charset="0"/>
                <a:ea typeface="Calibri" panose="020F0502020204030204" pitchFamily="34" charset="0"/>
                <a:cs typeface="Times New Roman" panose="02020603050405020304" pitchFamily="18" charset="0"/>
              </a:rPr>
              <a:t>E</a:t>
            </a:r>
            <a:r>
              <a:rPr lang="es-ES" sz="1600" dirty="0">
                <a:effectLst/>
                <a:latin typeface="Arial" panose="020B0604020202020204" pitchFamily="34" charset="0"/>
                <a:ea typeface="Calibri" panose="020F0502020204030204" pitchFamily="34" charset="0"/>
                <a:cs typeface="Times New Roman" panose="02020603050405020304" pitchFamily="18" charset="0"/>
              </a:rPr>
              <a:t>l </a:t>
            </a:r>
            <a:r>
              <a:rPr lang="es-ES" sz="1600" b="1" dirty="0">
                <a:effectLst/>
                <a:latin typeface="Arial" panose="020B0604020202020204" pitchFamily="34" charset="0"/>
                <a:ea typeface="Calibri" panose="020F0502020204030204" pitchFamily="34" charset="0"/>
                <a:cs typeface="Times New Roman" panose="02020603050405020304" pitchFamily="18" charset="0"/>
              </a:rPr>
              <a:t>índice albumina creatinina </a:t>
            </a:r>
            <a:r>
              <a:rPr lang="es-ES" sz="1600" dirty="0">
                <a:effectLst/>
                <a:latin typeface="Arial" panose="020B0604020202020204" pitchFamily="34" charset="0"/>
                <a:ea typeface="Calibri" panose="020F0502020204030204" pitchFamily="34" charset="0"/>
                <a:cs typeface="Times New Roman" panose="02020603050405020304" pitchFamily="18" charset="0"/>
              </a:rPr>
              <a:t>(IAC) en analítica de orina de la mañana. </a:t>
            </a:r>
          </a:p>
          <a:p>
            <a:pPr>
              <a:lnSpc>
                <a:spcPct val="150000"/>
              </a:lnSpc>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Se considera </a:t>
            </a:r>
            <a:r>
              <a:rPr lang="es-ES" sz="1800" b="1" dirty="0">
                <a:effectLst/>
                <a:latin typeface="Arial" panose="020B0604020202020204" pitchFamily="34" charset="0"/>
                <a:ea typeface="Calibri" panose="020F0502020204030204" pitchFamily="34" charset="0"/>
                <a:cs typeface="Times New Roman" panose="02020603050405020304" pitchFamily="18" charset="0"/>
              </a:rPr>
              <a:t>diagnóstico de ERC </a:t>
            </a:r>
            <a:r>
              <a:rPr lang="es-ES" sz="1800" dirty="0">
                <a:effectLst/>
                <a:latin typeface="Arial" panose="020B0604020202020204" pitchFamily="34" charset="0"/>
                <a:ea typeface="Calibri" panose="020F0502020204030204" pitchFamily="34" charset="0"/>
                <a:cs typeface="Times New Roman" panose="02020603050405020304" pitchFamily="18" charset="0"/>
              </a:rPr>
              <a:t>un </a:t>
            </a:r>
            <a:r>
              <a:rPr lang="es-ES" sz="1800" b="1" dirty="0" err="1">
                <a:effectLst/>
                <a:latin typeface="Arial" panose="020B0604020202020204" pitchFamily="34" charset="0"/>
                <a:ea typeface="Calibri" panose="020F0502020204030204" pitchFamily="34" charset="0"/>
                <a:cs typeface="Times New Roman" panose="02020603050405020304" pitchFamily="18" charset="0"/>
              </a:rPr>
              <a:t>FGe</a:t>
            </a:r>
            <a:r>
              <a:rPr lang="es-ES" sz="1800" b="1" dirty="0">
                <a:effectLst/>
                <a:latin typeface="Arial" panose="020B0604020202020204" pitchFamily="34" charset="0"/>
                <a:ea typeface="Calibri" panose="020F0502020204030204" pitchFamily="34" charset="0"/>
                <a:cs typeface="Times New Roman" panose="02020603050405020304" pitchFamily="18" charset="0"/>
              </a:rPr>
              <a:t> &lt;60 </a:t>
            </a:r>
            <a:r>
              <a:rPr lang="es-ES" sz="1800" b="1" dirty="0" err="1">
                <a:effectLst/>
                <a:latin typeface="Arial" panose="020B0604020202020204" pitchFamily="34" charset="0"/>
                <a:ea typeface="Calibri" panose="020F0502020204030204" pitchFamily="34" charset="0"/>
                <a:cs typeface="Times New Roman" panose="02020603050405020304" pitchFamily="18" charset="0"/>
              </a:rPr>
              <a:t>mL</a:t>
            </a:r>
            <a:r>
              <a:rPr lang="es-ES" sz="1800" b="1" dirty="0">
                <a:effectLst/>
                <a:latin typeface="Arial" panose="020B0604020202020204" pitchFamily="34" charset="0"/>
                <a:ea typeface="Calibri" panose="020F0502020204030204" pitchFamily="34" charset="0"/>
                <a:cs typeface="Times New Roman" panose="02020603050405020304" pitchFamily="18" charset="0"/>
              </a:rPr>
              <a:t>/min/1.73 m2 y/o un IAC ≥30 mg/g], </a:t>
            </a:r>
            <a:r>
              <a:rPr lang="es-ES" sz="1800" dirty="0">
                <a:effectLst/>
                <a:latin typeface="Arial" panose="020B0604020202020204" pitchFamily="34" charset="0"/>
                <a:ea typeface="Calibri" panose="020F0502020204030204" pitchFamily="34" charset="0"/>
                <a:cs typeface="Times New Roman" panose="02020603050405020304" pitchFamily="18" charset="0"/>
              </a:rPr>
              <a:t>además de la presencia de otras anomalías.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241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217BB96-7572-41E6-951C-566106330F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60270" y="1325563"/>
            <a:ext cx="7334250" cy="4241165"/>
          </a:xfrm>
          <a:prstGeom prst="rect">
            <a:avLst/>
          </a:prstGeom>
          <a:noFill/>
        </p:spPr>
      </p:pic>
      <p:sp>
        <p:nvSpPr>
          <p:cNvPr id="8" name="CuadroTexto 7">
            <a:extLst>
              <a:ext uri="{FF2B5EF4-FFF2-40B4-BE49-F238E27FC236}">
                <a16:creationId xmlns:a16="http://schemas.microsoft.com/office/drawing/2014/main" id="{F799A0A4-9B9C-479C-AC00-AA8A3DB2AF10}"/>
              </a:ext>
            </a:extLst>
          </p:cNvPr>
          <p:cNvSpPr txBox="1"/>
          <p:nvPr/>
        </p:nvSpPr>
        <p:spPr>
          <a:xfrm>
            <a:off x="2413372" y="5752947"/>
            <a:ext cx="6828046" cy="441724"/>
          </a:xfrm>
          <a:prstGeom prst="rect">
            <a:avLst/>
          </a:prstGeom>
          <a:noFill/>
        </p:spPr>
        <p:txBody>
          <a:bodyPr wrap="square">
            <a:spAutoFit/>
          </a:bodyPr>
          <a:lstStyle/>
          <a:p>
            <a:pPr algn="just">
              <a:lnSpc>
                <a:spcPct val="150000"/>
              </a:lnSpc>
              <a:spcBef>
                <a:spcPts val="1200"/>
              </a:spcBef>
              <a:spcAft>
                <a:spcPts val="800"/>
              </a:spcAft>
            </a:pPr>
            <a:r>
              <a:rPr lang="en-GB"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de Boer IH, et al. Diabetes management in chronic kidney disease: a consensus report by the American Diabetes Association (ADA) and Kidney Disease: Improving Global Outcomes (KDIGO). Kidney Int. 2022 Nov;102(5):974-989. </a:t>
            </a:r>
            <a:r>
              <a:rPr lang="en-GB" sz="800" i="1" dirty="0" err="1">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doi</a:t>
            </a:r>
            <a:r>
              <a:rPr lang="en-GB"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 10.1016/j.kint.2022.08.012. </a:t>
            </a:r>
            <a:r>
              <a:rPr lang="en-GB" sz="800" i="1" dirty="0" err="1">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Epub</a:t>
            </a:r>
            <a:r>
              <a:rPr lang="en-GB"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 2022 Oct 3. PMID: 36202661.</a:t>
            </a:r>
            <a:endParaRPr lang="es-ES" sz="8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1">
            <a:extLst>
              <a:ext uri="{FF2B5EF4-FFF2-40B4-BE49-F238E27FC236}">
                <a16:creationId xmlns:a16="http://schemas.microsoft.com/office/drawing/2014/main" id="{D78867A9-2C9D-74DF-3C54-6329AFE4D21D}"/>
              </a:ext>
            </a:extLst>
          </p:cNvPr>
          <p:cNvSpPr>
            <a:spLocks noGrp="1"/>
          </p:cNvSpPr>
          <p:nvPr>
            <p:ph type="title"/>
          </p:nvPr>
        </p:nvSpPr>
        <p:spPr>
          <a:xfrm>
            <a:off x="838200" y="0"/>
            <a:ext cx="10515600" cy="1325563"/>
          </a:xfrm>
        </p:spPr>
        <p:txBody>
          <a:bodyPr/>
          <a:lstStyle/>
          <a:p>
            <a:r>
              <a:rPr lang="es-ES" dirty="0"/>
              <a:t>Cribado y Diagnóstico </a:t>
            </a:r>
            <a:br>
              <a:rPr lang="es-ES" dirty="0"/>
            </a:br>
            <a:r>
              <a:rPr lang="es-ES" dirty="0"/>
              <a:t>de la Enfermedad Renal Crónica</a:t>
            </a:r>
          </a:p>
        </p:txBody>
      </p:sp>
    </p:spTree>
    <p:extLst>
      <p:ext uri="{BB962C8B-B14F-4D97-AF65-F5344CB8AC3E}">
        <p14:creationId xmlns:p14="http://schemas.microsoft.com/office/powerpoint/2010/main" val="29862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72DA-DE3A-4449-A890-D27D79ABDDF8}"/>
              </a:ext>
            </a:extLst>
          </p:cNvPr>
          <p:cNvSpPr>
            <a:spLocks noGrp="1"/>
          </p:cNvSpPr>
          <p:nvPr>
            <p:ph type="title"/>
          </p:nvPr>
        </p:nvSpPr>
        <p:spPr>
          <a:xfrm>
            <a:off x="416560" y="0"/>
            <a:ext cx="11252200" cy="1325563"/>
          </a:xfrm>
        </p:spPr>
        <p:txBody>
          <a:bodyPr>
            <a:normAutofit/>
          </a:bodyPr>
          <a:lstStyle/>
          <a:p>
            <a:pPr>
              <a:lnSpc>
                <a:spcPct val="100000"/>
              </a:lnSpc>
            </a:pPr>
            <a:r>
              <a:rPr lang="es-ES" sz="2600" b="1" dirty="0">
                <a:effectLst/>
                <a:ea typeface="Calibri" panose="020F0502020204030204" pitchFamily="34" charset="0"/>
              </a:rPr>
              <a:t>Estadios de función renal, prevalencia de cada uno de ellos, frecuencia de seguimiento y riesgo de progresión de la ERC</a:t>
            </a:r>
            <a:endParaRPr lang="es-ES" sz="2600" dirty="0"/>
          </a:p>
        </p:txBody>
      </p:sp>
      <p:sp>
        <p:nvSpPr>
          <p:cNvPr id="8" name="CuadroTexto 7">
            <a:extLst>
              <a:ext uri="{FF2B5EF4-FFF2-40B4-BE49-F238E27FC236}">
                <a16:creationId xmlns:a16="http://schemas.microsoft.com/office/drawing/2014/main" id="{F799A0A4-9B9C-479C-AC00-AA8A3DB2AF10}"/>
              </a:ext>
            </a:extLst>
          </p:cNvPr>
          <p:cNvSpPr txBox="1"/>
          <p:nvPr/>
        </p:nvSpPr>
        <p:spPr>
          <a:xfrm>
            <a:off x="1995476" y="5735320"/>
            <a:ext cx="8094367" cy="441724"/>
          </a:xfrm>
          <a:prstGeom prst="rect">
            <a:avLst/>
          </a:prstGeom>
          <a:noFill/>
        </p:spPr>
        <p:txBody>
          <a:bodyPr wrap="square">
            <a:spAutoFit/>
          </a:bodyPr>
          <a:lstStyle/>
          <a:p>
            <a:pPr algn="just">
              <a:lnSpc>
                <a:spcPct val="150000"/>
              </a:lnSpc>
              <a:spcBef>
                <a:spcPts val="1200"/>
              </a:spcBef>
              <a:spcAft>
                <a:spcPts val="800"/>
              </a:spcAft>
            </a:pPr>
            <a:r>
              <a:rPr lang="en-GB"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de Boer IH, et al. (KDIGO). Kidney Int. 2022 Nov;102(5):974-989. </a:t>
            </a:r>
            <a:r>
              <a:rPr lang="en-GB" sz="800" i="1" dirty="0" err="1">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doi</a:t>
            </a:r>
            <a:r>
              <a:rPr lang="en-GB" sz="800" i="1" dirty="0">
                <a:solidFill>
                  <a:schemeClr val="tx1">
                    <a:lumMod val="50000"/>
                    <a:lumOff val="50000"/>
                  </a:schemeClr>
                </a:solidFill>
                <a:latin typeface="Segoe UI" panose="020B0502040204020203" pitchFamily="34" charset="0"/>
                <a:ea typeface="Calibri" panose="020F0502020204030204" pitchFamily="34" charset="0"/>
                <a:cs typeface="Times New Roman" panose="02020603050405020304" pitchFamily="18" charset="0"/>
              </a:rPr>
              <a:t>: 10.1016/j.kint.2022.08.012. </a:t>
            </a:r>
            <a:r>
              <a:rPr lang="en-GB" sz="800" i="1" dirty="0" err="1">
                <a:solidFill>
                  <a:schemeClr val="tx1">
                    <a:lumMod val="50000"/>
                    <a:lumOff val="50000"/>
                  </a:schemeClr>
                </a:solidFill>
                <a:latin typeface="Segoe UI" panose="020B0502040204020203" pitchFamily="34" charset="0"/>
                <a:ea typeface="Calibri" panose="020F0502020204030204" pitchFamily="34" charset="0"/>
                <a:cs typeface="Times New Roman" panose="02020603050405020304" pitchFamily="18" charset="0"/>
              </a:rPr>
              <a:t>Epub</a:t>
            </a:r>
            <a:r>
              <a:rPr lang="en-GB" sz="800" i="1" dirty="0">
                <a:solidFill>
                  <a:schemeClr val="tx1">
                    <a:lumMod val="50000"/>
                    <a:lumOff val="50000"/>
                  </a:schemeClr>
                </a:solidFill>
                <a:latin typeface="Segoe UI" panose="020B0502040204020203" pitchFamily="34" charset="0"/>
                <a:ea typeface="Calibri" panose="020F0502020204030204" pitchFamily="34" charset="0"/>
                <a:cs typeface="Times New Roman" panose="02020603050405020304" pitchFamily="18" charset="0"/>
              </a:rPr>
              <a:t> 2022 Oct 3. PMID: 36202661. American Diabetes Association Professional Practice Committee. 11. Chronic Kidney Disease and Risk Management: Standards of Care in Diabetes-2024. Diabetes Care. 2024 Jan 1;47(</a:t>
            </a:r>
            <a:r>
              <a:rPr lang="en-GB" sz="800" i="1" dirty="0" err="1">
                <a:solidFill>
                  <a:schemeClr val="tx1">
                    <a:lumMod val="50000"/>
                    <a:lumOff val="50000"/>
                  </a:schemeClr>
                </a:solidFill>
                <a:latin typeface="Segoe UI" panose="020B0502040204020203" pitchFamily="34" charset="0"/>
                <a:ea typeface="Calibri" panose="020F0502020204030204" pitchFamily="34" charset="0"/>
                <a:cs typeface="Times New Roman" panose="02020603050405020304" pitchFamily="18" charset="0"/>
              </a:rPr>
              <a:t>Suppl</a:t>
            </a:r>
            <a:r>
              <a:rPr lang="en-GB" sz="800" i="1" dirty="0">
                <a:solidFill>
                  <a:schemeClr val="tx1">
                    <a:lumMod val="50000"/>
                    <a:lumOff val="50000"/>
                  </a:schemeClr>
                </a:solidFill>
                <a:latin typeface="Segoe UI" panose="020B0502040204020203" pitchFamily="34" charset="0"/>
                <a:ea typeface="Calibri" panose="020F0502020204030204" pitchFamily="34" charset="0"/>
                <a:cs typeface="Times New Roman" panose="02020603050405020304" pitchFamily="18" charset="0"/>
              </a:rPr>
              <a:t> 1):S219-S230. </a:t>
            </a:r>
            <a:endParaRPr lang="es-ES" sz="8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CCB0D1DD-BFB2-4BE6-920B-F42F458E170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3570" y="1325563"/>
            <a:ext cx="6513512" cy="4282440"/>
          </a:xfrm>
          <a:prstGeom prst="rect">
            <a:avLst/>
          </a:prstGeom>
          <a:noFill/>
        </p:spPr>
      </p:pic>
      <p:sp>
        <p:nvSpPr>
          <p:cNvPr id="7" name="CuadroTexto 6">
            <a:extLst>
              <a:ext uri="{FF2B5EF4-FFF2-40B4-BE49-F238E27FC236}">
                <a16:creationId xmlns:a16="http://schemas.microsoft.com/office/drawing/2014/main" id="{1CFA10FF-D818-48B2-99AB-F4FDB046098B}"/>
              </a:ext>
            </a:extLst>
          </p:cNvPr>
          <p:cNvSpPr txBox="1"/>
          <p:nvPr/>
        </p:nvSpPr>
        <p:spPr>
          <a:xfrm>
            <a:off x="7619707" y="2164234"/>
            <a:ext cx="3857590" cy="2995885"/>
          </a:xfrm>
          <a:prstGeom prst="rect">
            <a:avLst/>
          </a:prstGeom>
          <a:noFill/>
        </p:spPr>
        <p:txBody>
          <a:bodyPr wrap="square">
            <a:spAutoFit/>
          </a:bodyPr>
          <a:lstStyle/>
          <a:p>
            <a:pPr>
              <a:lnSpc>
                <a:spcPct val="107000"/>
              </a:lnSpc>
              <a:spcAft>
                <a:spcPts val="1100"/>
              </a:spcAft>
            </a:pPr>
            <a:r>
              <a:rPr lang="es-E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Periodicidad de revisiones: </a:t>
            </a: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Anual (2) Semestral; (3) Trimestral; (4) Más frecuente. </a:t>
            </a:r>
          </a:p>
          <a:p>
            <a:pPr>
              <a:lnSpc>
                <a:spcPct val="107000"/>
              </a:lnSpc>
              <a:spcAft>
                <a:spcPts val="110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Los </a:t>
            </a:r>
            <a:r>
              <a:rPr lang="es-E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porcentajes expresan la prevalencia </a:t>
            </a: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 cada estadio. C= Cribar; T=Tratar; </a:t>
            </a:r>
            <a:r>
              <a:rPr lang="es-ES" sz="1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TyD</a:t>
            </a: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Tratar y Derivar a Nefrología. </a:t>
            </a:r>
          </a:p>
          <a:p>
            <a:pPr>
              <a:lnSpc>
                <a:spcPct val="107000"/>
              </a:lnSpc>
              <a:spcAft>
                <a:spcPts val="1100"/>
              </a:spcAft>
            </a:pP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Los </a:t>
            </a:r>
            <a:r>
              <a:rPr lang="es-ES" sz="16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colores expresan el pronóstico </a:t>
            </a:r>
            <a:r>
              <a:rPr lang="es-ES"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leve (amarillo) moderado (naranja) o grave (rojo).</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64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72DA-DE3A-4449-A890-D27D79ABDDF8}"/>
              </a:ext>
            </a:extLst>
          </p:cNvPr>
          <p:cNvSpPr>
            <a:spLocks noGrp="1"/>
          </p:cNvSpPr>
          <p:nvPr>
            <p:ph type="title"/>
          </p:nvPr>
        </p:nvSpPr>
        <p:spPr>
          <a:xfrm>
            <a:off x="416560" y="0"/>
            <a:ext cx="11252200" cy="1325563"/>
          </a:xfrm>
        </p:spPr>
        <p:txBody>
          <a:bodyPr>
            <a:normAutofit/>
          </a:bodyPr>
          <a:lstStyle/>
          <a:p>
            <a:r>
              <a:rPr lang="es-ES" sz="2800" b="1" dirty="0">
                <a:effectLst/>
                <a:ea typeface="Calibri" panose="020F0502020204030204" pitchFamily="34" charset="0"/>
              </a:rPr>
              <a:t>Prevalencia de los diferentes estadios </a:t>
            </a:r>
            <a:br>
              <a:rPr lang="es-ES" sz="2800" b="1" dirty="0">
                <a:effectLst/>
                <a:ea typeface="Calibri" panose="020F0502020204030204" pitchFamily="34" charset="0"/>
              </a:rPr>
            </a:br>
            <a:r>
              <a:rPr lang="es-ES" sz="2800" b="1" dirty="0">
                <a:effectLst/>
                <a:ea typeface="Calibri" panose="020F0502020204030204" pitchFamily="34" charset="0"/>
              </a:rPr>
              <a:t>de función renal según dos fuentes diferentes.</a:t>
            </a:r>
            <a:endParaRPr lang="es-ES" sz="2800" dirty="0"/>
          </a:p>
        </p:txBody>
      </p:sp>
      <p:sp>
        <p:nvSpPr>
          <p:cNvPr id="8" name="CuadroTexto 7">
            <a:extLst>
              <a:ext uri="{FF2B5EF4-FFF2-40B4-BE49-F238E27FC236}">
                <a16:creationId xmlns:a16="http://schemas.microsoft.com/office/drawing/2014/main" id="{F799A0A4-9B9C-479C-AC00-AA8A3DB2AF10}"/>
              </a:ext>
            </a:extLst>
          </p:cNvPr>
          <p:cNvSpPr txBox="1"/>
          <p:nvPr/>
        </p:nvSpPr>
        <p:spPr>
          <a:xfrm>
            <a:off x="2732689" y="5488261"/>
            <a:ext cx="6619941" cy="621837"/>
          </a:xfrm>
          <a:prstGeom prst="rect">
            <a:avLst/>
          </a:prstGeom>
          <a:noFill/>
        </p:spPr>
        <p:txBody>
          <a:bodyPr wrap="square">
            <a:spAutoFit/>
          </a:bodyPr>
          <a:lstStyle/>
          <a:p>
            <a:pPr indent="-279400">
              <a:lnSpc>
                <a:spcPct val="107000"/>
              </a:lnSpc>
              <a:spcAft>
                <a:spcPts val="1100"/>
              </a:spcAft>
            </a:pPr>
            <a:r>
              <a:rPr lang="es-ES" sz="800" i="1" dirty="0">
                <a:solidFill>
                  <a:schemeClr val="tx1">
                    <a:lumMod val="50000"/>
                    <a:lumOff val="50000"/>
                  </a:schemeClr>
                </a:solidFill>
                <a:effectLst/>
                <a:latin typeface="Arial" panose="020B0604020202020204" pitchFamily="34" charset="0"/>
                <a:ea typeface="Calibri" panose="020F0502020204030204" pitchFamily="34" charset="0"/>
              </a:rPr>
              <a:t>Datos de Comunidad Valenciana: </a:t>
            </a:r>
            <a:r>
              <a:rPr lang="es-ES" sz="800" i="1" dirty="0">
                <a:solidFill>
                  <a:schemeClr val="tx1">
                    <a:lumMod val="50000"/>
                    <a:lumOff val="50000"/>
                  </a:schemeClr>
                </a:solidFill>
                <a:effectLst/>
                <a:latin typeface="Segoe UI" panose="020B0502040204020203" pitchFamily="34" charset="0"/>
                <a:ea typeface="Calibri" panose="020F0502020204030204" pitchFamily="34" charset="0"/>
              </a:rPr>
              <a:t>Usó-Talamantes R, et al</a:t>
            </a:r>
            <a:r>
              <a:rPr lang="es-ES"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 </a:t>
            </a:r>
            <a:r>
              <a:rPr lang="es-ES" sz="800" i="1" dirty="0" err="1">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Int</a:t>
            </a:r>
            <a:r>
              <a:rPr lang="es-ES"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 J </a:t>
            </a:r>
            <a:r>
              <a:rPr lang="es-ES" sz="800" i="1" dirty="0" err="1">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Environ</a:t>
            </a:r>
            <a:r>
              <a:rPr lang="es-ES"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 Res </a:t>
            </a:r>
            <a:r>
              <a:rPr lang="es-ES" sz="800" i="1" dirty="0" err="1">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Public</a:t>
            </a:r>
            <a:r>
              <a:rPr lang="es-ES"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 </a:t>
            </a:r>
            <a:r>
              <a:rPr lang="es-ES" sz="800" i="1" dirty="0" err="1">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Health</a:t>
            </a:r>
            <a:r>
              <a:rPr lang="es-ES"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 2021 </a:t>
            </a:r>
            <a:r>
              <a:rPr lang="es-ES" sz="800" i="1" dirty="0" err="1">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Sep</a:t>
            </a:r>
            <a:r>
              <a:rPr lang="es-ES"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 18;18(18):9853. </a:t>
            </a:r>
          </a:p>
          <a:p>
            <a:pPr indent="-279400">
              <a:lnSpc>
                <a:spcPct val="107000"/>
              </a:lnSpc>
              <a:spcAft>
                <a:spcPts val="1100"/>
              </a:spcAft>
            </a:pPr>
            <a:r>
              <a:rPr lang="es-ES"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Datos de España (6): Gorostidi M et al. Nefrología 2014;34(3):302-16. </a:t>
            </a:r>
            <a:r>
              <a:rPr lang="en-GB"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American Diabetes Association Professional Practice Committee. 11. Chronic Kidney Disease and Risk Management: Standards of Care in Diabetes-2024. </a:t>
            </a:r>
            <a:r>
              <a:rPr lang="es-ES"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Diabetes Care. 2024 Jan 1;47(</a:t>
            </a:r>
            <a:r>
              <a:rPr lang="es-ES" sz="800" i="1" dirty="0" err="1">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Suppl</a:t>
            </a:r>
            <a:r>
              <a:rPr lang="es-ES" sz="800" i="1" dirty="0">
                <a:solidFill>
                  <a:schemeClr val="tx1">
                    <a:lumMod val="50000"/>
                    <a:lumOff val="50000"/>
                  </a:schemeClr>
                </a:solidFill>
                <a:effectLst/>
                <a:latin typeface="Segoe UI" panose="020B0502040204020203" pitchFamily="34" charset="0"/>
                <a:ea typeface="Calibri" panose="020F0502020204030204" pitchFamily="34" charset="0"/>
                <a:cs typeface="Times New Roman" panose="02020603050405020304" pitchFamily="18" charset="0"/>
              </a:rPr>
              <a:t> 1):S219-S230.</a:t>
            </a:r>
            <a:endParaRPr lang="es-ES" sz="800" i="1"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C88515F-E106-45DF-83D6-64B78CE97AF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90066" y="1325563"/>
            <a:ext cx="6105186" cy="4049713"/>
          </a:xfrm>
          <a:prstGeom prst="rect">
            <a:avLst/>
          </a:prstGeom>
          <a:noFill/>
        </p:spPr>
      </p:pic>
    </p:spTree>
    <p:extLst>
      <p:ext uri="{BB962C8B-B14F-4D97-AF65-F5344CB8AC3E}">
        <p14:creationId xmlns:p14="http://schemas.microsoft.com/office/powerpoint/2010/main" val="329834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67FF8FE-BCE3-427B-9983-6B364D5DA772}"/>
              </a:ext>
            </a:extLst>
          </p:cNvPr>
          <p:cNvPicPr/>
          <p:nvPr/>
        </p:nvPicPr>
        <p:blipFill rotWithShape="1">
          <a:blip r:embed="rId2"/>
          <a:srcRect l="34205" t="5771" b="11301"/>
          <a:stretch/>
        </p:blipFill>
        <p:spPr>
          <a:xfrm>
            <a:off x="3588464" y="0"/>
            <a:ext cx="8603536" cy="6062214"/>
          </a:xfrm>
          <a:prstGeom prst="rect">
            <a:avLst/>
          </a:prstGeom>
          <a:ln w="0">
            <a:noFill/>
          </a:ln>
        </p:spPr>
      </p:pic>
      <p:sp>
        <p:nvSpPr>
          <p:cNvPr id="6" name="Título 1">
            <a:extLst>
              <a:ext uri="{FF2B5EF4-FFF2-40B4-BE49-F238E27FC236}">
                <a16:creationId xmlns:a16="http://schemas.microsoft.com/office/drawing/2014/main" id="{ADD01A6E-23A9-BA98-B446-093AAC1C7A61}"/>
              </a:ext>
            </a:extLst>
          </p:cNvPr>
          <p:cNvSpPr>
            <a:spLocks noGrp="1"/>
          </p:cNvSpPr>
          <p:nvPr>
            <p:ph type="title"/>
          </p:nvPr>
        </p:nvSpPr>
        <p:spPr>
          <a:xfrm>
            <a:off x="301735" y="0"/>
            <a:ext cx="4322817" cy="3076663"/>
          </a:xfrm>
        </p:spPr>
        <p:txBody>
          <a:bodyPr>
            <a:noAutofit/>
          </a:bodyPr>
          <a:lstStyle/>
          <a:p>
            <a:pPr algn="l"/>
            <a:r>
              <a:rPr lang="es-ES" sz="2600" b="1" dirty="0">
                <a:solidFill>
                  <a:srgbClr val="E0284E"/>
                </a:solidFill>
                <a:effectLst/>
                <a:ea typeface="Calibri" panose="020F0502020204030204" pitchFamily="34" charset="0"/>
                <a:cs typeface="Times New Roman" panose="02020603050405020304" pitchFamily="18" charset="0"/>
              </a:rPr>
              <a:t>Algoritmo </a:t>
            </a:r>
            <a:r>
              <a:rPr lang="es-ES" sz="2600" b="1" dirty="0" err="1">
                <a:solidFill>
                  <a:srgbClr val="E0284E"/>
                </a:solidFill>
                <a:effectLst/>
                <a:ea typeface="Calibri" panose="020F0502020204030204" pitchFamily="34" charset="0"/>
                <a:cs typeface="Times New Roman" panose="02020603050405020304" pitchFamily="18" charset="0"/>
              </a:rPr>
              <a:t>redGDPS</a:t>
            </a:r>
            <a:br>
              <a:rPr lang="es-ES" sz="2600" b="1" dirty="0">
                <a:ea typeface="Calibri" panose="020F0502020204030204" pitchFamily="34" charset="0"/>
                <a:cs typeface="Times New Roman" panose="02020603050405020304" pitchFamily="18" charset="0"/>
              </a:rPr>
            </a:br>
            <a:r>
              <a:rPr lang="es-ES" sz="2600" b="1" dirty="0">
                <a:effectLst/>
                <a:ea typeface="Calibri" panose="020F0502020204030204" pitchFamily="34" charset="0"/>
                <a:cs typeface="Times New Roman" panose="02020603050405020304" pitchFamily="18" charset="0"/>
              </a:rPr>
              <a:t>Recomendaciones para el tratamiento </a:t>
            </a:r>
            <a:br>
              <a:rPr lang="es-ES" sz="2600" b="1" dirty="0">
                <a:effectLst/>
                <a:ea typeface="Calibri" panose="020F0502020204030204" pitchFamily="34" charset="0"/>
                <a:cs typeface="Times New Roman" panose="02020603050405020304" pitchFamily="18" charset="0"/>
              </a:rPr>
            </a:br>
            <a:r>
              <a:rPr lang="es-ES" sz="2600" b="1" dirty="0">
                <a:effectLst/>
                <a:ea typeface="Calibri" panose="020F0502020204030204" pitchFamily="34" charset="0"/>
                <a:cs typeface="Times New Roman" panose="02020603050405020304" pitchFamily="18" charset="0"/>
              </a:rPr>
              <a:t>de la ERC en pacientes con Diabetes</a:t>
            </a:r>
            <a:endParaRPr lang="es-ES" sz="2600" dirty="0"/>
          </a:p>
        </p:txBody>
      </p:sp>
    </p:spTree>
    <p:extLst>
      <p:ext uri="{BB962C8B-B14F-4D97-AF65-F5344CB8AC3E}">
        <p14:creationId xmlns:p14="http://schemas.microsoft.com/office/powerpoint/2010/main" val="1619607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72DA-DE3A-4449-A890-D27D79ABDDF8}"/>
              </a:ext>
            </a:extLst>
          </p:cNvPr>
          <p:cNvSpPr>
            <a:spLocks noGrp="1"/>
          </p:cNvSpPr>
          <p:nvPr>
            <p:ph type="title"/>
          </p:nvPr>
        </p:nvSpPr>
        <p:spPr>
          <a:xfrm>
            <a:off x="924253" y="0"/>
            <a:ext cx="10041233" cy="1325563"/>
          </a:xfrm>
        </p:spPr>
        <p:txBody>
          <a:bodyPr>
            <a:normAutofit/>
          </a:bodyPr>
          <a:lstStyle/>
          <a:p>
            <a:r>
              <a:rPr lang="es-ES" sz="2800" b="1" dirty="0">
                <a:effectLst/>
                <a:ea typeface="Calibri" panose="020F0502020204030204" pitchFamily="34" charset="0"/>
                <a:cs typeface="Times New Roman" panose="02020603050405020304" pitchFamily="18" charset="0"/>
              </a:rPr>
              <a:t>Barreras para el tratamiento de la Enfermedad Renal Crónica en pacientes con diabetes</a:t>
            </a:r>
            <a:endParaRPr lang="es-ES" sz="2800" dirty="0"/>
          </a:p>
        </p:txBody>
      </p:sp>
      <p:pic>
        <p:nvPicPr>
          <p:cNvPr id="4" name="Imagen 3">
            <a:extLst>
              <a:ext uri="{FF2B5EF4-FFF2-40B4-BE49-F238E27FC236}">
                <a16:creationId xmlns:a16="http://schemas.microsoft.com/office/drawing/2014/main" id="{D35A24D9-9FF1-469D-9D63-1EFBE4B45F9E}"/>
              </a:ext>
            </a:extLst>
          </p:cNvPr>
          <p:cNvPicPr/>
          <p:nvPr/>
        </p:nvPicPr>
        <p:blipFill>
          <a:blip r:embed="rId2"/>
          <a:stretch>
            <a:fillRect/>
          </a:stretch>
        </p:blipFill>
        <p:spPr>
          <a:xfrm>
            <a:off x="2984499" y="1325563"/>
            <a:ext cx="5920740" cy="4350068"/>
          </a:xfrm>
          <a:prstGeom prst="rect">
            <a:avLst/>
          </a:prstGeom>
        </p:spPr>
      </p:pic>
      <p:sp>
        <p:nvSpPr>
          <p:cNvPr id="6" name="CuadroTexto 5">
            <a:extLst>
              <a:ext uri="{FF2B5EF4-FFF2-40B4-BE49-F238E27FC236}">
                <a16:creationId xmlns:a16="http://schemas.microsoft.com/office/drawing/2014/main" id="{3336FF81-D51B-438C-9538-FB9F466F11AA}"/>
              </a:ext>
            </a:extLst>
          </p:cNvPr>
          <p:cNvSpPr txBox="1"/>
          <p:nvPr/>
        </p:nvSpPr>
        <p:spPr>
          <a:xfrm>
            <a:off x="2813312" y="5875693"/>
            <a:ext cx="6263114" cy="217432"/>
          </a:xfrm>
          <a:prstGeom prst="rect">
            <a:avLst/>
          </a:prstGeom>
          <a:noFill/>
        </p:spPr>
        <p:txBody>
          <a:bodyPr wrap="square">
            <a:spAutoFit/>
          </a:bodyPr>
          <a:lstStyle/>
          <a:p>
            <a:pPr marL="279400" indent="-279400" algn="ctr">
              <a:lnSpc>
                <a:spcPct val="107000"/>
              </a:lnSpc>
              <a:spcAft>
                <a:spcPts val="1100"/>
              </a:spcAft>
            </a:pPr>
            <a:r>
              <a:rPr lang="es-ES" sz="8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Traducido y adaptado por Orozco D de: de </a:t>
            </a:r>
            <a:r>
              <a:rPr lang="es-ES" sz="800" dirty="0" err="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Boer</a:t>
            </a:r>
            <a:r>
              <a:rPr lang="es-ES" sz="8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IH, et al. </a:t>
            </a:r>
            <a:r>
              <a:rPr lang="en-GB" sz="8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Improving Global Outcomes (KDIGO). Kidney Int. 2022 Nov;102(5):974-989. </a:t>
            </a:r>
            <a:endParaRPr lang="es-ES" sz="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1736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872DA-DE3A-4449-A890-D27D79ABDDF8}"/>
              </a:ext>
            </a:extLst>
          </p:cNvPr>
          <p:cNvSpPr>
            <a:spLocks noGrp="1"/>
          </p:cNvSpPr>
          <p:nvPr>
            <p:ph type="title"/>
          </p:nvPr>
        </p:nvSpPr>
        <p:spPr>
          <a:xfrm>
            <a:off x="838200" y="18255"/>
            <a:ext cx="10515600" cy="1325563"/>
          </a:xfrm>
        </p:spPr>
        <p:txBody>
          <a:bodyPr/>
          <a:lstStyle/>
          <a:p>
            <a:r>
              <a:rPr lang="es-ES" dirty="0"/>
              <a:t>Tratamiento de la Enfermedad Renal Crónica</a:t>
            </a:r>
          </a:p>
        </p:txBody>
      </p:sp>
      <p:sp>
        <p:nvSpPr>
          <p:cNvPr id="3" name="Marcador de contenido 2">
            <a:extLst>
              <a:ext uri="{FF2B5EF4-FFF2-40B4-BE49-F238E27FC236}">
                <a16:creationId xmlns:a16="http://schemas.microsoft.com/office/drawing/2014/main" id="{78399A54-0CCF-0FCA-8792-9A471F76EC8A}"/>
              </a:ext>
            </a:extLst>
          </p:cNvPr>
          <p:cNvSpPr>
            <a:spLocks noGrp="1"/>
          </p:cNvSpPr>
          <p:nvPr>
            <p:ph idx="1"/>
          </p:nvPr>
        </p:nvSpPr>
        <p:spPr>
          <a:xfrm>
            <a:off x="883920" y="1376279"/>
            <a:ext cx="10515600" cy="4351338"/>
          </a:xfrm>
        </p:spPr>
        <p:txBody>
          <a:bodyPr/>
          <a:lstStyle/>
          <a:p>
            <a:endParaRPr lang="es-ES" sz="1800" dirty="0">
              <a:effectLst/>
              <a:latin typeface="Arial" panose="020B0604020202020204" pitchFamily="34" charset="0"/>
              <a:ea typeface="Calibri" panose="020F0502020204030204" pitchFamily="34" charset="0"/>
            </a:endParaRPr>
          </a:p>
          <a:p>
            <a:pPr algn="just">
              <a:lnSpc>
                <a:spcPct val="15000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Se deben aplicar medidas no farmacológicas, además de los fármacos, para prevenir y tratar el sobrepeso y la obesidad y los factores d</a:t>
            </a:r>
            <a:r>
              <a:rPr lang="es-ES" sz="1800" dirty="0">
                <a:latin typeface="Arial" panose="020B0604020202020204" pitchFamily="34" charset="0"/>
                <a:ea typeface="Calibri" panose="020F0502020204030204" pitchFamily="34" charset="0"/>
                <a:cs typeface="Times New Roman" panose="02020603050405020304" pitchFamily="18" charset="0"/>
              </a:rPr>
              <a:t>e riesgo asociados (HTA, DLP, DM2), evitando el consumo de tabaco.</a:t>
            </a:r>
          </a:p>
          <a:p>
            <a:pPr algn="just">
              <a:lnSpc>
                <a:spcPct val="150000"/>
              </a:lnSpc>
              <a:spcBef>
                <a:spcPts val="1200"/>
              </a:spcBef>
              <a:spcAft>
                <a:spcPts val="800"/>
              </a:spcAft>
              <a:buClr>
                <a:srgbClr val="9479C7"/>
              </a:buClr>
              <a:buFont typeface="Wingdings" pitchFamily="2" charset="2"/>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Se deben usar los fármacos apropiados de forma precoz evitando la inercia. </a:t>
            </a:r>
            <a:r>
              <a:rPr lang="es-ES" sz="1800" b="1" dirty="0">
                <a:effectLst/>
                <a:latin typeface="Arial" panose="020B0604020202020204" pitchFamily="34" charset="0"/>
                <a:ea typeface="Calibri" panose="020F0502020204030204" pitchFamily="34" charset="0"/>
                <a:cs typeface="Times New Roman" panose="02020603050405020304" pitchFamily="18" charset="0"/>
              </a:rPr>
              <a:t>Los IECAS/ARA2, los iSGLT2, los arGLP1 y la </a:t>
            </a:r>
            <a:r>
              <a:rPr lang="es-ES" sz="1800" b="1" dirty="0" err="1">
                <a:effectLst/>
                <a:latin typeface="Arial" panose="020B0604020202020204" pitchFamily="34" charset="0"/>
                <a:ea typeface="Calibri" panose="020F0502020204030204" pitchFamily="34" charset="0"/>
                <a:cs typeface="Times New Roman" panose="02020603050405020304" pitchFamily="18" charset="0"/>
              </a:rPr>
              <a:t>Finerenona</a:t>
            </a:r>
            <a:r>
              <a:rPr lang="es-ES" sz="1800" dirty="0">
                <a:effectLst/>
                <a:latin typeface="Arial" panose="020B0604020202020204" pitchFamily="34" charset="0"/>
                <a:ea typeface="Calibri" panose="020F0502020204030204" pitchFamily="34" charset="0"/>
                <a:cs typeface="Times New Roman" panose="02020603050405020304" pitchFamily="18" charset="0"/>
              </a:rPr>
              <a:t> son fármacos que ha demostrado su utilidad en el manejo de la ERC aportando beneficios de prevención del deterioro renal y vascular.</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50000"/>
              </a:lnSpc>
              <a:spcAft>
                <a:spcPts val="800"/>
              </a:spcAft>
              <a:buNone/>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C03FA707-85DE-2DE3-2CEC-E4B99F4178DB}"/>
              </a:ext>
            </a:extLst>
          </p:cNvPr>
          <p:cNvSpPr txBox="1"/>
          <p:nvPr/>
        </p:nvSpPr>
        <p:spPr>
          <a:xfrm>
            <a:off x="2813312" y="5875693"/>
            <a:ext cx="6263114" cy="217432"/>
          </a:xfrm>
          <a:prstGeom prst="rect">
            <a:avLst/>
          </a:prstGeom>
          <a:noFill/>
        </p:spPr>
        <p:txBody>
          <a:bodyPr wrap="square">
            <a:spAutoFit/>
          </a:bodyPr>
          <a:lstStyle/>
          <a:p>
            <a:pPr marL="279400" indent="-279400" algn="ctr">
              <a:lnSpc>
                <a:spcPct val="107000"/>
              </a:lnSpc>
              <a:spcAft>
                <a:spcPts val="1100"/>
              </a:spcAft>
            </a:pPr>
            <a:r>
              <a:rPr lang="es-ES" sz="8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Traducido y adaptado por Orozco D de: de </a:t>
            </a:r>
            <a:r>
              <a:rPr lang="es-ES" sz="800" dirty="0" err="1">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Boer</a:t>
            </a:r>
            <a:r>
              <a:rPr lang="es-ES" sz="8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 IH, et al. </a:t>
            </a:r>
            <a:r>
              <a:rPr lang="en-GB" sz="800" dirty="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Improving Global Outcomes (KDIGO). Kidney Int. 2022 Nov;102(5):974-989. </a:t>
            </a:r>
            <a:endParaRPr lang="es-ES" sz="800" dirty="0">
              <a:solidFill>
                <a:schemeClr val="tx1">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14964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1442</TotalTime>
  <Words>1682</Words>
  <Application>Microsoft Macintosh PowerPoint</Application>
  <PresentationFormat>Panorámica</PresentationFormat>
  <Paragraphs>72</Paragraphs>
  <Slides>17</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Aptos</vt:lpstr>
      <vt:lpstr>Arial</vt:lpstr>
      <vt:lpstr>Arial Black</vt:lpstr>
      <vt:lpstr>Calibri</vt:lpstr>
      <vt:lpstr>Segoe UI</vt:lpstr>
      <vt:lpstr>Wingdings</vt:lpstr>
      <vt:lpstr>Tema de Office</vt:lpstr>
      <vt:lpstr>Posicionamiento de las guías clínicas en el manejo de la ERC asociada a DM2 Principales estrategias terapéuticas: los tres pilares de tratamiento</vt:lpstr>
      <vt:lpstr>Epidemiología de la Enfermedad Renal Crónica</vt:lpstr>
      <vt:lpstr>Cribado y Diagnóstico  de la Enfermedad Renal Crónica</vt:lpstr>
      <vt:lpstr>Cribado y Diagnóstico  de la Enfermedad Renal Crónica</vt:lpstr>
      <vt:lpstr>Estadios de función renal, prevalencia de cada uno de ellos, frecuencia de seguimiento y riesgo de progresión de la ERC</vt:lpstr>
      <vt:lpstr>Prevalencia de los diferentes estadios  de función renal según dos fuentes diferentes.</vt:lpstr>
      <vt:lpstr>Algoritmo redGDPS Recomendaciones para el tratamiento  de la ERC en pacientes con Diabetes</vt:lpstr>
      <vt:lpstr>Barreras para el tratamiento de la Enfermedad Renal Crónica en pacientes con diabetes</vt:lpstr>
      <vt:lpstr>Tratamiento de la Enfermedad Renal Crónica</vt:lpstr>
      <vt:lpstr>Medidas no farmacológicas que presentan una asociación significativa de las probabilidades ERC</vt:lpstr>
      <vt:lpstr>Medidas farmacológicas que presentan una asociación significativa de las probabilidades ERC</vt:lpstr>
      <vt:lpstr>Medidas farmacológicas que presentan una asociación significativa de las probabilidades ERC</vt:lpstr>
      <vt:lpstr>Medidas farmacológicas que presentan una asociación significativa de las probabilidades ERC</vt:lpstr>
      <vt:lpstr>Síndrome cardio renal metabólico ERC</vt:lpstr>
      <vt:lpstr>Inercia clínica</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marcos diaz</dc:creator>
  <cp:lastModifiedBy>marcos diaz</cp:lastModifiedBy>
  <cp:revision>13</cp:revision>
  <dcterms:created xsi:type="dcterms:W3CDTF">2025-03-10T08:43:30Z</dcterms:created>
  <dcterms:modified xsi:type="dcterms:W3CDTF">2025-04-16T15:44:54Z</dcterms:modified>
</cp:coreProperties>
</file>