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147480617" r:id="rId3"/>
    <p:sldId id="2147480561" r:id="rId4"/>
    <p:sldId id="259" r:id="rId5"/>
    <p:sldId id="262" r:id="rId6"/>
    <p:sldId id="263" r:id="rId7"/>
    <p:sldId id="267" r:id="rId8"/>
    <p:sldId id="2147480583" r:id="rId9"/>
    <p:sldId id="260" r:id="rId10"/>
    <p:sldId id="2147480619" r:id="rId11"/>
    <p:sldId id="2147480620" r:id="rId12"/>
    <p:sldId id="2147480621" r:id="rId13"/>
    <p:sldId id="2147480622" r:id="rId14"/>
    <p:sldId id="261" r:id="rId15"/>
    <p:sldId id="2147480623" r:id="rId16"/>
    <p:sldId id="264" r:id="rId17"/>
    <p:sldId id="2147480624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022"/>
    <a:srgbClr val="767776"/>
    <a:srgbClr val="C3ADED"/>
    <a:srgbClr val="9479C7"/>
    <a:srgbClr val="D6C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3F073B6-4967-4976-9FBB-0D6E26DD2DA6}" type="datetimeFigureOut">
              <a:rPr lang="es-ES" smtClean="0"/>
              <a:pPr/>
              <a:t>1/4/25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6305BF3-530C-4C84-8ECF-DE86118679C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641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05BF3-530C-4C84-8ECF-DE86118679CB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8332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Morales J, </a:t>
            </a:r>
            <a:r>
              <a:rPr lang="es-ES" sz="18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Handelsman</a:t>
            </a:r>
            <a:r>
              <a:rPr lang="es-ES" sz="1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Y. Cardiovascular </a:t>
            </a:r>
            <a:r>
              <a:rPr lang="es-ES" sz="18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Outcomes</a:t>
            </a:r>
            <a:r>
              <a:rPr lang="es-ES" sz="1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s-ES" sz="18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Patients</a:t>
            </a:r>
            <a:r>
              <a:rPr lang="es-ES" sz="1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es-ES" sz="1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Diabetes and </a:t>
            </a:r>
            <a:r>
              <a:rPr lang="es-ES" sz="18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Kidney</a:t>
            </a:r>
            <a:r>
              <a:rPr lang="es-ES" sz="1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Disease</a:t>
            </a:r>
            <a:r>
              <a:rPr lang="es-ES" sz="1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: JACC </a:t>
            </a:r>
            <a:r>
              <a:rPr lang="es-ES" sz="18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Review</a:t>
            </a:r>
            <a:r>
              <a:rPr lang="es-ES" sz="1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Topic</a:t>
            </a:r>
            <a:r>
              <a:rPr lang="es-ES" sz="1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es-ES" sz="1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s-ES" sz="1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Week</a:t>
            </a:r>
            <a:r>
              <a:rPr lang="es-ES" sz="1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 J Am Coll </a:t>
            </a:r>
            <a:r>
              <a:rPr lang="es-ES" sz="18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Cardiol</a:t>
            </a:r>
            <a:r>
              <a:rPr lang="es-ES" sz="1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 2023 Jul 11;82(2):161-170. </a:t>
            </a:r>
            <a:r>
              <a:rPr lang="es-ES" sz="1800" dirty="0" err="1">
                <a:solidFill>
                  <a:srgbClr val="21212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doi</a:t>
            </a:r>
            <a:r>
              <a:rPr lang="es-ES" sz="18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: 10.1016/j.jacc.2023.04.052. PMID: 37407115.</a:t>
            </a:r>
            <a:endParaRPr lang="es-ES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05BF3-530C-4C84-8ECF-DE86118679CB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8029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05BF3-530C-4C84-8ECF-DE86118679CB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96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3811F0-6039-2176-10D1-C7317223B0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2"/>
            <a:ext cx="9144000" cy="3029507"/>
          </a:xfrm>
        </p:spPr>
        <p:txBody>
          <a:bodyPr anchor="ctr"/>
          <a:lstStyle>
            <a:lvl1pPr algn="ctr">
              <a:defRPr sz="6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 dirty="0"/>
              <a:t>Título ponencia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7E4260-69D5-DF18-3351-60ABA39B71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74292"/>
            <a:ext cx="9144000" cy="883508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Autor || Filiación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64A57-AD8F-FBC4-CAC6-2736ED4BD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F17F-CA3C-E843-A8F3-1BC36098DA50}" type="datetimeFigureOut">
              <a:rPr lang="es-ES" smtClean="0"/>
              <a:t>1/4/25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B2BED1-4ADC-056D-352E-6919E4291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807677-9246-C702-79EE-0457C989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3F0B-EFB2-3E41-9883-5B98CD63E7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53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D9A1D-DD03-29B7-0F76-2F45FE09F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BA72C7-AEF6-27B2-A5CB-4E430B47F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6B1A1F-0490-215D-EDE7-4C11B426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F17F-CA3C-E843-A8F3-1BC36098DA50}" type="datetimeFigureOut">
              <a:rPr lang="es-ES" smtClean="0"/>
              <a:t>1/4/25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DAF4DF-AD5F-1CFB-D51F-CD96B93A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92DB6C-9BA0-9FD6-B761-9B68635C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3F0B-EFB2-3E41-9883-5B98CD63E7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23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0E39D8-C1F6-EDC7-5FD1-A6C8B6C5E4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19718D-E863-36C9-9350-BEB57B97B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830295-AC68-C500-BFB2-45B026507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F17F-CA3C-E843-A8F3-1BC36098DA50}" type="datetimeFigureOut">
              <a:rPr lang="es-ES" smtClean="0"/>
              <a:t>1/4/25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B6145-8803-F140-394D-3AE179318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2F0DE8-3514-E120-C0CC-56299EADF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3F0B-EFB2-3E41-9883-5B98CD63E7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973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3DA681-D228-58AE-C439-CE0F60A7B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AC31E7-7476-8818-B889-A96D2635C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CD11B3-2EBD-C4A0-C634-C8E2C379F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F17F-CA3C-E843-A8F3-1BC36098DA50}" type="datetimeFigureOut">
              <a:rPr lang="es-ES" smtClean="0"/>
              <a:t>1/4/25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917E02-4485-B1F0-1863-F12B3B0DF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4E815B-EE09-6A20-5F40-927F543B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3F0B-EFB2-3E41-9883-5B98CD63E7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222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6085C-A698-50B2-EAC3-114EA405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D9629F-7992-0E96-0B61-D42E74F80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D9F708-7215-5F6E-D619-C8D4CC604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F17F-CA3C-E843-A8F3-1BC36098DA50}" type="datetimeFigureOut">
              <a:rPr lang="es-ES" smtClean="0"/>
              <a:t>1/4/25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76C87F-DF59-9A63-99CF-750C1478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16B8FB-163C-D197-92D2-48AF96E2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3F0B-EFB2-3E41-9883-5B98CD63E7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41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F70D5-35F1-3453-43C6-33CD32DEC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095D3D-6A2F-D497-532B-072C771C52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150405-F7E4-8693-1290-94F35433A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62028-27FC-91C5-2D5E-EB445BF39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F17F-CA3C-E843-A8F3-1BC36098DA50}" type="datetimeFigureOut">
              <a:rPr lang="es-ES" smtClean="0"/>
              <a:t>1/4/25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7CDB38-6F69-74E4-8E33-D3B476B3F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C18F99-EE2A-2BDC-BD0C-3A66546D3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3F0B-EFB2-3E41-9883-5B98CD63E7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23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9CF5CA-81D2-C621-3432-9F5C42223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0CD9CF-3336-A115-2FC9-D2719472E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E1A9D3-3E24-8ABA-8DF0-D1757F3F6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A013652-E554-D3BE-91C4-21881F762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5C235BD-299E-696E-42A5-A251D2649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ED2D7CF-6F7E-464A-864D-59212B5B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F17F-CA3C-E843-A8F3-1BC36098DA50}" type="datetimeFigureOut">
              <a:rPr lang="es-ES" smtClean="0"/>
              <a:t>1/4/25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E89E3EE-6B56-895B-412B-B26B4D9E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63B439-EB7F-4D6F-06E8-594E05D38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3F0B-EFB2-3E41-9883-5B98CD63E7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67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CA69A3-0E23-07B7-E410-85C9F1BBB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B99076-AC66-CD8A-AEB2-AC1DD6078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F17F-CA3C-E843-A8F3-1BC36098DA50}" type="datetimeFigureOut">
              <a:rPr lang="es-ES" smtClean="0"/>
              <a:t>1/4/25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B6AC921-405E-1B5D-28C3-BDEA5EE9F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3173893-DBC8-479B-E226-B01AD807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3F0B-EFB2-3E41-9883-5B98CD63E7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077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71898F1-063F-C4A3-441A-645F6940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F17F-CA3C-E843-A8F3-1BC36098DA50}" type="datetimeFigureOut">
              <a:rPr lang="es-ES" smtClean="0"/>
              <a:t>1/4/25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40469A1-05F2-32AC-5707-760D1E5DB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DEEA19-C889-C53B-9459-145FFC315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3F0B-EFB2-3E41-9883-5B98CD63E7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7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ACFFB0-D886-3F87-E24D-FD116273E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A69C46-6AA3-C586-66CD-8EC8556D2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560319-B57C-F85C-3288-66AD9BDEC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0F2E0F-E4EE-BC34-B89B-18B9B2CC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F17F-CA3C-E843-A8F3-1BC36098DA50}" type="datetimeFigureOut">
              <a:rPr lang="es-ES" smtClean="0"/>
              <a:t>1/4/25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397ADA-2DE7-B945-797F-D0509DDA6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96C836-240F-9DF6-D6A4-6C1798E9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3F0B-EFB2-3E41-9883-5B98CD63E7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18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675C79-A923-E544-F549-D62848892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75F9A0-5D59-8D11-8DA9-85551B4D0C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E25695-B14A-BFAA-9770-FA844FC54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7EF57D-5F41-9A63-AD74-260890491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F17F-CA3C-E843-A8F3-1BC36098DA50}" type="datetimeFigureOut">
              <a:rPr lang="es-ES" smtClean="0"/>
              <a:t>1/4/25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C1D1FE-572F-0C70-0F11-2E5AD280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CE32AB-3A86-70CA-AB3F-58E1AF569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3F0B-EFB2-3E41-9883-5B98CD63E7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700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E057E6-B23B-F429-A87E-4161B1214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521A35-9B0E-C174-13F2-150BBDA6E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15D181-BF4E-516B-9C1A-9436FAE821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95F17F-CA3C-E843-A8F3-1BC36098DA50}" type="datetimeFigureOut">
              <a:rPr lang="es-ES" smtClean="0"/>
              <a:t>1/4/25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1B4D1B-1EB1-26F5-5542-5D1EFF562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04A054-F4CA-09A4-074C-816F01947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0A3F0B-EFB2-3E41-9883-5B98CD63E7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76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5CB687D-2FD1-44DE-58BA-E910482F86C7}"/>
              </a:ext>
            </a:extLst>
          </p:cNvPr>
          <p:cNvSpPr/>
          <p:nvPr/>
        </p:nvSpPr>
        <p:spPr>
          <a:xfrm>
            <a:off x="-462455" y="4035568"/>
            <a:ext cx="6316717" cy="2480846"/>
          </a:xfrm>
          <a:prstGeom prst="rect">
            <a:avLst/>
          </a:prstGeom>
          <a:solidFill>
            <a:srgbClr val="C3ADE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C118FF-4BA5-7C2E-BF19-AEB54F0D3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25" y="3975368"/>
            <a:ext cx="7291753" cy="1959654"/>
          </a:xfrm>
        </p:spPr>
        <p:txBody>
          <a:bodyPr>
            <a:normAutofit/>
          </a:bodyPr>
          <a:lstStyle/>
          <a:p>
            <a:pPr algn="l"/>
            <a:r>
              <a:rPr lang="es-ES" sz="3200" dirty="0">
                <a:solidFill>
                  <a:schemeClr val="bg1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El riesgo residual </a:t>
            </a:r>
            <a:br>
              <a:rPr lang="es-ES" sz="3200" dirty="0">
                <a:solidFill>
                  <a:schemeClr val="bg1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</a:br>
            <a:r>
              <a:rPr lang="es-ES" sz="3200" dirty="0">
                <a:solidFill>
                  <a:schemeClr val="bg1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en pacientes con ERC </a:t>
            </a:r>
            <a:br>
              <a:rPr lang="es-ES" sz="3200" dirty="0">
                <a:solidFill>
                  <a:schemeClr val="bg1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</a:br>
            <a:r>
              <a:rPr lang="es-ES" sz="3200" dirty="0">
                <a:solidFill>
                  <a:schemeClr val="bg1"/>
                </a:solidFill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asociada a DM2</a:t>
            </a:r>
            <a:endParaRPr lang="es-ES" sz="32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D894D1-E125-DD2B-769C-6A9366D70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26" y="5637870"/>
            <a:ext cx="7291752" cy="878544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endParaRPr lang="es-ES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  <a:buNone/>
            </a:pPr>
            <a:r>
              <a:rPr lang="es-E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 Mª Cebrián Cuenca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br>
              <a:rPr lang="es-ES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sz="1200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Médico de Familia</a:t>
            </a:r>
            <a:r>
              <a:rPr lang="es-ES" sz="1200" dirty="0">
                <a:solidFill>
                  <a:schemeClr val="bg1"/>
                </a:solidFill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. </a:t>
            </a:r>
            <a:r>
              <a:rPr lang="es-ES" sz="1200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Times New Roman" panose="02020603050405020304" pitchFamily="18" charset="0"/>
                <a:cs typeface="Arial Narrow" panose="020B0604020202020204" pitchFamily="34" charset="0"/>
              </a:rPr>
              <a:t>Centro de Salud Cartagena Casco Antiguo, Cartagena, Murcia</a:t>
            </a:r>
            <a:endParaRPr lang="es-ES" sz="1200" dirty="0">
              <a:solidFill>
                <a:schemeClr val="bg1"/>
              </a:solidFill>
              <a:effectLst/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  <a:p>
            <a:pPr algn="l"/>
            <a:endParaRPr lang="es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069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A67C5-24FC-E5B9-5B4A-49169BD1B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1F7217BB-9C75-A85C-07D1-E310E33FD25C}"/>
              </a:ext>
            </a:extLst>
          </p:cNvPr>
          <p:cNvSpPr txBox="1"/>
          <p:nvPr/>
        </p:nvSpPr>
        <p:spPr>
          <a:xfrm>
            <a:off x="1872342" y="5781913"/>
            <a:ext cx="8447314" cy="265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093" algn="ctr">
              <a:lnSpc>
                <a:spcPct val="125000"/>
              </a:lnSpc>
              <a:buClr>
                <a:srgbClr val="D3637C"/>
              </a:buClr>
              <a:tabLst>
                <a:tab pos="383109" algn="l"/>
              </a:tabLst>
            </a:pPr>
            <a:r>
              <a:rPr lang="es-ES" sz="1000" i="1" spc="-2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Cebrián A, et al. 3º Congreso Nacional de Diabetes de la Fundación </a:t>
            </a:r>
            <a:r>
              <a:rPr lang="es-ES" sz="1000" i="1" spc="-28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RedGDPS</a:t>
            </a:r>
            <a:r>
              <a:rPr lang="es-ES" sz="1000" i="1" spc="-2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Sevilla, 21 y 22 de Noviembre 2024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AEDDD01-0D07-0E29-E701-0587A897A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284" y="1937726"/>
            <a:ext cx="10099431" cy="2875329"/>
          </a:xfrm>
        </p:spPr>
        <p:txBody>
          <a:bodyPr>
            <a:normAutofit/>
          </a:bodyPr>
          <a:lstStyle/>
          <a:p>
            <a:pPr marL="104400" indent="0">
              <a:spcBef>
                <a:spcPts val="206"/>
              </a:spcBef>
              <a:spcAft>
                <a:spcPts val="600"/>
              </a:spcAft>
              <a:buNone/>
            </a:pPr>
            <a:r>
              <a:rPr lang="es-ES" sz="1800" b="1" dirty="0">
                <a:solidFill>
                  <a:srgbClr val="9E202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Resultados:</a:t>
            </a:r>
          </a:p>
          <a:p>
            <a:pPr marL="381600" indent="-277200">
              <a:spcBef>
                <a:spcPts val="206"/>
              </a:spcBef>
              <a:spcAft>
                <a:spcPts val="600"/>
              </a:spcAft>
              <a:buClr>
                <a:srgbClr val="9479C7"/>
              </a:buClr>
            </a:pPr>
            <a:r>
              <a:rPr lang="es-ES" sz="1800" dirty="0"/>
              <a:t>Respuesta de </a:t>
            </a:r>
            <a:r>
              <a:rPr lang="es-ES" sz="1800" b="1" dirty="0"/>
              <a:t>60 especialistas </a:t>
            </a:r>
            <a:r>
              <a:rPr lang="es-ES" sz="1800" dirty="0"/>
              <a:t>en las 2 rondas del estudio. </a:t>
            </a:r>
          </a:p>
          <a:p>
            <a:pPr marL="381600" indent="-277200">
              <a:spcBef>
                <a:spcPts val="206"/>
              </a:spcBef>
              <a:spcAft>
                <a:spcPts val="600"/>
              </a:spcAft>
              <a:buClr>
                <a:srgbClr val="9479C7"/>
              </a:buClr>
            </a:pP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72%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contaban con más de 15 años de experiencia, el 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seguían a 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más de 25 pacientes con ERC y DMT2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mensualmente, y </a:t>
            </a:r>
            <a:r>
              <a:rPr lang="es-ES" sz="1800" b="1" dirty="0"/>
              <a:t>t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odos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pertenecían a alguna 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Sociedad Científica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81600" indent="-277200">
              <a:spcBef>
                <a:spcPts val="206"/>
              </a:spcBef>
              <a:spcAft>
                <a:spcPts val="600"/>
              </a:spcAft>
              <a:buClr>
                <a:srgbClr val="9479C7"/>
              </a:buClr>
            </a:pPr>
            <a:r>
              <a:rPr lang="es-ES" sz="1800" dirty="0"/>
              <a:t>En la </a:t>
            </a:r>
            <a:r>
              <a:rPr lang="es-ES" sz="1800" b="1" dirty="0"/>
              <a:t>primera ronda Delphi se alcanzó el nivel de acuerdo definido para 43 afirmaciones y en la segunda ronda en 10 afirmaciones </a:t>
            </a:r>
            <a:r>
              <a:rPr lang="es-ES" sz="1800" dirty="0"/>
              <a:t>adicionales [53/78 (68%) afirmaciones consensuadas]. </a:t>
            </a:r>
          </a:p>
          <a:p>
            <a:pPr marL="381600" indent="-277200">
              <a:spcBef>
                <a:spcPts val="206"/>
              </a:spcBef>
              <a:spcAft>
                <a:spcPts val="600"/>
              </a:spcAft>
              <a:buClr>
                <a:srgbClr val="9479C7"/>
              </a:buClr>
            </a:pPr>
            <a:r>
              <a:rPr lang="es-ES" sz="1800" dirty="0"/>
              <a:t>La </a:t>
            </a:r>
            <a:r>
              <a:rPr lang="es-ES" sz="1800" b="1" dirty="0"/>
              <a:t>sección</a:t>
            </a:r>
            <a:r>
              <a:rPr lang="es-ES" sz="1800" dirty="0"/>
              <a:t> con consenso en un mayor número de afirmaciones fue la sección </a:t>
            </a:r>
            <a:r>
              <a:rPr lang="es-ES" sz="1800" b="1" dirty="0"/>
              <a:t>de riesgo residual</a:t>
            </a:r>
            <a:r>
              <a:rPr lang="es-ES" sz="1800" dirty="0"/>
              <a:t> (86%).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E5C1B41-7AE1-1F88-5C84-38DCCA7CC5A7}"/>
              </a:ext>
            </a:extLst>
          </p:cNvPr>
          <p:cNvSpPr txBox="1">
            <a:spLocks/>
          </p:cNvSpPr>
          <p:nvPr/>
        </p:nvSpPr>
        <p:spPr>
          <a:xfrm>
            <a:off x="838200" y="767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spc="-138">
                <a:latin typeface="Arial Black" panose="020B0604020202020204" pitchFamily="34" charset="0"/>
                <a:cs typeface="Arial Black" panose="020B0604020202020204" pitchFamily="34" charset="0"/>
              </a:rPr>
              <a:t>Consenso multidisciplinar sobre el manejo </a:t>
            </a:r>
            <a:br>
              <a:rPr lang="es-ES" b="1" spc="-138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ES" b="1" spc="-138">
                <a:latin typeface="Arial Black" panose="020B0604020202020204" pitchFamily="34" charset="0"/>
                <a:cs typeface="Arial Black" panose="020B0604020202020204" pitchFamily="34" charset="0"/>
              </a:rPr>
              <a:t>del riesgo residual en pacientes con ERC y DM2</a:t>
            </a:r>
            <a:endParaRPr lang="es-ES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77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BC1C1-5ABA-B776-3869-D2027D992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65F853E8-369F-E3D0-255C-91FE293AD333}"/>
              </a:ext>
            </a:extLst>
          </p:cNvPr>
          <p:cNvSpPr txBox="1"/>
          <p:nvPr/>
        </p:nvSpPr>
        <p:spPr>
          <a:xfrm>
            <a:off x="1872343" y="5651081"/>
            <a:ext cx="8447314" cy="265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093" algn="ctr">
              <a:lnSpc>
                <a:spcPct val="125000"/>
              </a:lnSpc>
              <a:buClr>
                <a:srgbClr val="D3637C"/>
              </a:buClr>
              <a:tabLst>
                <a:tab pos="383109" algn="l"/>
              </a:tabLst>
            </a:pPr>
            <a:r>
              <a:rPr lang="es-ES" sz="1000" i="1" spc="-2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Cebrián A, et al. 3º Congreso Nacional de Diabetes de la Fundación </a:t>
            </a:r>
            <a:r>
              <a:rPr lang="es-ES" sz="1000" i="1" spc="-28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RedGDPS</a:t>
            </a:r>
            <a:r>
              <a:rPr lang="es-ES" sz="1000" i="1" spc="-2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Sevilla, 21 y 22 de Noviembre 2024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45D0A065-EEB2-DCB8-1096-09E649744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279"/>
          <a:stretch/>
        </p:blipFill>
        <p:spPr>
          <a:xfrm>
            <a:off x="838200" y="2476804"/>
            <a:ext cx="10515600" cy="2276835"/>
          </a:xfr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BCF8D78-46C6-88A2-4623-B2C91A36B128}"/>
              </a:ext>
            </a:extLst>
          </p:cNvPr>
          <p:cNvSpPr txBox="1">
            <a:spLocks/>
          </p:cNvSpPr>
          <p:nvPr/>
        </p:nvSpPr>
        <p:spPr>
          <a:xfrm>
            <a:off x="838200" y="767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spc="-138" dirty="0">
                <a:latin typeface="Arial Black" panose="020B0604020202020204" pitchFamily="34" charset="0"/>
                <a:cs typeface="Arial Black" panose="020B0604020202020204" pitchFamily="34" charset="0"/>
              </a:rPr>
              <a:t>Consenso multidisciplinar sobre el manejo </a:t>
            </a:r>
            <a:br>
              <a:rPr lang="es-ES" b="1" spc="-138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ES" b="1" spc="-138" dirty="0">
                <a:latin typeface="Arial Black" panose="020B0604020202020204" pitchFamily="34" charset="0"/>
                <a:cs typeface="Arial Black" panose="020B0604020202020204" pitchFamily="34" charset="0"/>
              </a:rPr>
              <a:t>del riesgo residual en pacientes con ERC y DM2</a:t>
            </a:r>
            <a:endParaRPr lang="es-ES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56CA800-01B3-D76C-4829-05E2F4E5B848}"/>
              </a:ext>
            </a:extLst>
          </p:cNvPr>
          <p:cNvSpPr txBox="1"/>
          <p:nvPr/>
        </p:nvSpPr>
        <p:spPr>
          <a:xfrm>
            <a:off x="2684794" y="1930385"/>
            <a:ext cx="6822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globales de la Ronda 1 y 2 del Estudio Delphi </a:t>
            </a:r>
            <a:endParaRPr lang="es-E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10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DFD7A-043C-C6BE-A999-5E2459A05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44B105B-8A41-4D5B-88C9-0AA4EC0F6FC5}"/>
              </a:ext>
            </a:extLst>
          </p:cNvPr>
          <p:cNvSpPr txBox="1"/>
          <p:nvPr/>
        </p:nvSpPr>
        <p:spPr>
          <a:xfrm>
            <a:off x="6799846" y="5418448"/>
            <a:ext cx="4480726" cy="458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093">
              <a:lnSpc>
                <a:spcPct val="125000"/>
              </a:lnSpc>
              <a:buClr>
                <a:srgbClr val="D3637C"/>
              </a:buClr>
              <a:tabLst>
                <a:tab pos="383109" algn="l"/>
              </a:tabLst>
            </a:pPr>
            <a:r>
              <a:rPr lang="es-ES" sz="1000" i="1" spc="-2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Cebrián A, et al. 3º Congreso Nacional de Diabetes de la Fundación </a:t>
            </a:r>
            <a:r>
              <a:rPr lang="es-ES" sz="1000" i="1" spc="-28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RedGDPS</a:t>
            </a:r>
            <a:r>
              <a:rPr lang="es-ES" sz="1000" i="1" spc="-2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Sevilla, 21 y 22 de Noviembre 2024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9435F18-C084-459E-2ECC-842D496D75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7" t="4573" r="-595" b="-4573"/>
          <a:stretch/>
        </p:blipFill>
        <p:spPr>
          <a:xfrm>
            <a:off x="375139" y="366325"/>
            <a:ext cx="6377815" cy="582565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D91DA65-1CA2-D097-F358-AAFFE8D5E863}"/>
              </a:ext>
            </a:extLst>
          </p:cNvPr>
          <p:cNvSpPr txBox="1">
            <a:spLocks/>
          </p:cNvSpPr>
          <p:nvPr/>
        </p:nvSpPr>
        <p:spPr>
          <a:xfrm>
            <a:off x="6891322" y="366325"/>
            <a:ext cx="47672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b="1" spc="-138" dirty="0">
                <a:latin typeface="Arial Black" panose="020B0604020202020204" pitchFamily="34" charset="0"/>
                <a:cs typeface="Arial Black" panose="020B0604020202020204" pitchFamily="34" charset="0"/>
              </a:rPr>
              <a:t>Consenso multidisciplinar sobre el manejo </a:t>
            </a:r>
            <a:br>
              <a:rPr lang="es-ES" b="1" spc="-138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ES" b="1" spc="-138" dirty="0">
                <a:latin typeface="Arial Black" panose="020B0604020202020204" pitchFamily="34" charset="0"/>
                <a:cs typeface="Arial Black" panose="020B0604020202020204" pitchFamily="34" charset="0"/>
              </a:rPr>
              <a:t>del riesgo residual en pacientes con ERC y DM2</a:t>
            </a:r>
            <a:endParaRPr lang="es-ES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338534B-D2C7-2620-7668-A5D50358FF12}"/>
              </a:ext>
            </a:extLst>
          </p:cNvPr>
          <p:cNvSpPr txBox="1"/>
          <p:nvPr/>
        </p:nvSpPr>
        <p:spPr>
          <a:xfrm>
            <a:off x="6891322" y="4833673"/>
            <a:ext cx="68224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9479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Afirmaciones consensuadas en la Ronda 1 </a:t>
            </a:r>
            <a:br>
              <a:rPr lang="es-ES" sz="1600" b="1" dirty="0">
                <a:solidFill>
                  <a:srgbClr val="9479C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600" b="1" dirty="0">
                <a:solidFill>
                  <a:srgbClr val="9479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Estudio Delphi (Riesgo Residual</a:t>
            </a:r>
            <a:endParaRPr lang="es-ES" sz="1600" dirty="0">
              <a:solidFill>
                <a:srgbClr val="9479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0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83B4D-4474-F436-D8EE-EFF6F334A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A1644B8E-A48C-FC0B-F2EC-5243010A18A8}"/>
              </a:ext>
            </a:extLst>
          </p:cNvPr>
          <p:cNvSpPr txBox="1"/>
          <p:nvPr/>
        </p:nvSpPr>
        <p:spPr>
          <a:xfrm>
            <a:off x="7166151" y="4797124"/>
            <a:ext cx="4222818" cy="458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093">
              <a:lnSpc>
                <a:spcPct val="125000"/>
              </a:lnSpc>
              <a:buClr>
                <a:srgbClr val="D3637C"/>
              </a:buClr>
              <a:tabLst>
                <a:tab pos="383109" algn="l"/>
              </a:tabLst>
            </a:pPr>
            <a:r>
              <a:rPr lang="es-ES" sz="1000" i="1" spc="-2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Cebrián A, et al. 3º Congreso Nacional de Diabetes de la Fundación </a:t>
            </a:r>
            <a:r>
              <a:rPr lang="es-ES" sz="1000" i="1" spc="-28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RedGDPS</a:t>
            </a:r>
            <a:r>
              <a:rPr lang="es-ES" sz="1000" i="1" spc="-2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Sevilla, 21 y 22 de Noviembre 2024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33E108D-D681-D53B-5A4B-13A7672C73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11" r="969" b="125"/>
          <a:stretch/>
        </p:blipFill>
        <p:spPr>
          <a:xfrm>
            <a:off x="371223" y="1402275"/>
            <a:ext cx="6696000" cy="442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4BDDD7EB-6B56-4B9A-841F-98B8F3CB5093}"/>
              </a:ext>
            </a:extLst>
          </p:cNvPr>
          <p:cNvSpPr txBox="1">
            <a:spLocks/>
          </p:cNvSpPr>
          <p:nvPr/>
        </p:nvSpPr>
        <p:spPr>
          <a:xfrm>
            <a:off x="838200" y="767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spc="-138" dirty="0">
                <a:latin typeface="Arial Black" panose="020B0604020202020204" pitchFamily="34" charset="0"/>
                <a:cs typeface="Arial Black" panose="020B0604020202020204" pitchFamily="34" charset="0"/>
              </a:rPr>
              <a:t>Consenso multidisciplinar sobre el manejo </a:t>
            </a:r>
            <a:br>
              <a:rPr lang="es-ES" b="1" spc="-138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ES" b="1" spc="-138" dirty="0">
                <a:latin typeface="Arial Black" panose="020B0604020202020204" pitchFamily="34" charset="0"/>
                <a:cs typeface="Arial Black" panose="020B0604020202020204" pitchFamily="34" charset="0"/>
              </a:rPr>
              <a:t>del riesgo residual en pacientes con ERC y DM2</a:t>
            </a:r>
            <a:endParaRPr lang="es-ES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349724-6D5D-E0A8-A597-CD6A3663D8D1}"/>
              </a:ext>
            </a:extLst>
          </p:cNvPr>
          <p:cNvSpPr txBox="1"/>
          <p:nvPr/>
        </p:nvSpPr>
        <p:spPr>
          <a:xfrm>
            <a:off x="7278183" y="4153734"/>
            <a:ext cx="68224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9479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Afirmaciones consensuadas en la Ronda 1 </a:t>
            </a:r>
            <a:br>
              <a:rPr lang="es-ES" sz="1600" b="1" dirty="0">
                <a:solidFill>
                  <a:srgbClr val="9479C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600" b="1" dirty="0">
                <a:solidFill>
                  <a:srgbClr val="9479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Estudio Delphi (Riesgo Residual</a:t>
            </a:r>
            <a:endParaRPr lang="es-ES" sz="1600" dirty="0">
              <a:solidFill>
                <a:srgbClr val="9479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15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A8EE2-4A0C-2F23-79BD-A3883797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653"/>
            <a:ext cx="10515600" cy="1325563"/>
          </a:xfrm>
        </p:spPr>
        <p:txBody>
          <a:bodyPr/>
          <a:lstStyle/>
          <a:p>
            <a:r>
              <a:rPr lang="es-ES" dirty="0"/>
              <a:t>Pilares de tratamiento de los pacientes </a:t>
            </a:r>
            <a:br>
              <a:rPr lang="es-ES" dirty="0"/>
            </a:br>
            <a:r>
              <a:rPr lang="es-ES" dirty="0"/>
              <a:t>con ERC y DM2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C1E4C65-56E3-6AD6-03CA-ABE17C65C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65371" y="1425216"/>
            <a:ext cx="6461257" cy="360715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32A2416-0359-BEE5-6FFD-89060683F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9073" y="16524839"/>
            <a:ext cx="7620000" cy="425405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C97226C-C07D-0689-DDFC-9371614139E7}"/>
              </a:ext>
            </a:extLst>
          </p:cNvPr>
          <p:cNvSpPr txBox="1"/>
          <p:nvPr/>
        </p:nvSpPr>
        <p:spPr>
          <a:xfrm>
            <a:off x="1868697" y="5107534"/>
            <a:ext cx="8739611" cy="650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95637">
              <a:lnSpc>
                <a:spcPct val="125000"/>
              </a:lnSpc>
              <a:spcAft>
                <a:spcPts val="200"/>
              </a:spcAft>
              <a:tabLst>
                <a:tab pos="383109" algn="l"/>
              </a:tabLst>
            </a:pP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ARAII: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antagonistas de los receptores de la angiotensina II; </a:t>
            </a: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ARN: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antagonistas de los receptores de mineralocorticoides; </a:t>
            </a: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DM: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diabetes mellitus; </a:t>
            </a:r>
            <a:b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ERC: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enfermedad renal crónica; </a:t>
            </a: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GLP1: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péptido-1 similar al glucagón; </a:t>
            </a: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IECA: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inhibidores de la enzima convertidora de la angiotensina; </a:t>
            </a:r>
            <a:b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SGLT2: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Inhibidores del cotransportador de sodio-glucosa tipo 2; </a:t>
            </a: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SRA: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sistema renina-angiotensina.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308B287-E35B-F155-78A8-3C2D2C9F0558}"/>
              </a:ext>
            </a:extLst>
          </p:cNvPr>
          <p:cNvSpPr txBox="1"/>
          <p:nvPr/>
        </p:nvSpPr>
        <p:spPr>
          <a:xfrm>
            <a:off x="445476" y="5856942"/>
            <a:ext cx="11301046" cy="265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95637" algn="ctr">
              <a:lnSpc>
                <a:spcPct val="125000"/>
              </a:lnSpc>
              <a:tabLst>
                <a:tab pos="383109" algn="l"/>
              </a:tabLst>
            </a:pP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adaptada a partir de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Górriz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JL, et al. </a:t>
            </a:r>
            <a:r>
              <a:rPr lang="it-IT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Nefrologia (</a:t>
            </a:r>
            <a:r>
              <a:rPr lang="it-IT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it-IT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Ed). 2023 Jul-Aug;43(4):386-398. 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930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B11B5-A968-12DF-B6C4-3558A8F62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7AEC7A3-265D-7B1B-5B38-E0BB755015CF}"/>
              </a:ext>
            </a:extLst>
          </p:cNvPr>
          <p:cNvSpPr txBox="1"/>
          <p:nvPr/>
        </p:nvSpPr>
        <p:spPr>
          <a:xfrm>
            <a:off x="1872343" y="5794853"/>
            <a:ext cx="8447314" cy="265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093" algn="ctr">
              <a:lnSpc>
                <a:spcPct val="125000"/>
              </a:lnSpc>
              <a:buClr>
                <a:srgbClr val="D3637C"/>
              </a:buClr>
              <a:tabLst>
                <a:tab pos="383109" algn="l"/>
              </a:tabLst>
            </a:pPr>
            <a:r>
              <a:rPr lang="es-ES" sz="1000" i="1" spc="-2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Cebrián A, et al. 3º Congreso Nacional de Diabetes de la Fundación </a:t>
            </a:r>
            <a:r>
              <a:rPr lang="es-ES" sz="1000" i="1" spc="-28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RedGDPS</a:t>
            </a:r>
            <a:r>
              <a:rPr lang="es-ES" sz="1000" i="1" spc="-2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Sevilla, 21 y 22 de Noviembre 2024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E155C6F-43E3-9E9D-9F73-1CA5FF895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342" y="1518795"/>
            <a:ext cx="9184574" cy="3993284"/>
          </a:xfrm>
        </p:spPr>
        <p:txBody>
          <a:bodyPr>
            <a:normAutofit/>
          </a:bodyPr>
          <a:lstStyle/>
          <a:p>
            <a:pPr marL="180000" marR="295637" lvl="1" indent="0">
              <a:lnSpc>
                <a:spcPct val="125000"/>
              </a:lnSpc>
              <a:spcAft>
                <a:spcPts val="400"/>
              </a:spcAft>
              <a:buNone/>
              <a:tabLst>
                <a:tab pos="383109" algn="l"/>
              </a:tabLst>
            </a:pPr>
            <a:r>
              <a:rPr lang="es-ES" sz="1800" b="1" dirty="0">
                <a:solidFill>
                  <a:srgbClr val="9E202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Conclusiones:</a:t>
            </a:r>
          </a:p>
          <a:p>
            <a:pPr marL="540000" marR="295637" lvl="1" indent="-360000">
              <a:lnSpc>
                <a:spcPct val="125000"/>
              </a:lnSpc>
              <a:spcAft>
                <a:spcPts val="400"/>
              </a:spcAft>
              <a:buClr>
                <a:srgbClr val="9479C7"/>
              </a:buClr>
              <a:buFont typeface="Arial" panose="020B0604020202020204" pitchFamily="34" charset="0"/>
              <a:buChar char="•"/>
              <a:tabLst>
                <a:tab pos="383109" algn="l"/>
              </a:tabLst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Se reconoce que los pacientes con DMT2 y ERC tienen un riesgo residual elevado de muerte prematura, complicaciones renales y cardiovasculares. </a:t>
            </a:r>
          </a:p>
          <a:p>
            <a:pPr marL="540000" marR="295637" lvl="1" indent="-360000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rgbClr val="9479C7"/>
              </a:buClr>
              <a:buFont typeface="Arial" panose="020B0604020202020204" pitchFamily="34" charset="0"/>
              <a:buChar char="•"/>
              <a:tabLst>
                <a:tab pos="383109" algn="l"/>
              </a:tabLst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Las medidas consideradas relevantes para contribuir a reducir el riesgo residual en estos pacientes sobre las que hay consenso multidisciplinar en la necesidad de aplicación son las siguientes:</a:t>
            </a:r>
          </a:p>
          <a:p>
            <a:pPr marL="1283856" marR="295637" lvl="2" indent="-360000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rgbClr val="9479C7"/>
              </a:buClr>
              <a:buFont typeface="Courier New" panose="02070309020205020404" pitchFamily="49" charset="0"/>
              <a:buChar char="o"/>
              <a:tabLst>
                <a:tab pos="383109" algn="l"/>
              </a:tabLst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La instauración simultánea de los 3 pilares de tratamiento </a:t>
            </a:r>
            <a:b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(IECA/ARAII + iSGLT2 +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ARMns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1283856" marR="295637" lvl="2" indent="-360000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rgbClr val="9479C7"/>
              </a:buClr>
              <a:buFont typeface="Courier New" panose="02070309020205020404" pitchFamily="49" charset="0"/>
              <a:buChar char="o"/>
              <a:tabLst>
                <a:tab pos="383109" algn="l"/>
              </a:tabLst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Evitar la inercia terapéutica </a:t>
            </a:r>
          </a:p>
          <a:p>
            <a:pPr marL="1283856" marR="295637" lvl="2" indent="-360000">
              <a:lnSpc>
                <a:spcPct val="125000"/>
              </a:lnSpc>
              <a:spcBef>
                <a:spcPts val="200"/>
              </a:spcBef>
              <a:buClr>
                <a:srgbClr val="9479C7"/>
              </a:buClr>
              <a:buFont typeface="Courier New" panose="02070309020205020404" pitchFamily="49" charset="0"/>
              <a:buChar char="o"/>
              <a:tabLst>
                <a:tab pos="383109" algn="l"/>
              </a:tabLst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La coordinación entre niveles asistenciales</a:t>
            </a:r>
          </a:p>
          <a:p>
            <a:endParaRPr lang="es-ES" sz="18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B3AC40D-85DB-A6F9-B098-DFC3A3F3B3F4}"/>
              </a:ext>
            </a:extLst>
          </p:cNvPr>
          <p:cNvSpPr txBox="1">
            <a:spLocks/>
          </p:cNvSpPr>
          <p:nvPr/>
        </p:nvSpPr>
        <p:spPr>
          <a:xfrm>
            <a:off x="838200" y="767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spc="-138" dirty="0">
                <a:latin typeface="Arial Black" panose="020B0604020202020204" pitchFamily="34" charset="0"/>
                <a:cs typeface="Arial Black" panose="020B0604020202020204" pitchFamily="34" charset="0"/>
              </a:rPr>
              <a:t>Consenso multidisciplinar sobre el manejo </a:t>
            </a:r>
            <a:br>
              <a:rPr lang="es-ES" b="1" spc="-138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ES" b="1" spc="-138" dirty="0">
                <a:latin typeface="Arial Black" panose="020B0604020202020204" pitchFamily="34" charset="0"/>
                <a:cs typeface="Arial Black" panose="020B0604020202020204" pitchFamily="34" charset="0"/>
              </a:rPr>
              <a:t>del riesgo residual en pacientes con ERC y DM2</a:t>
            </a:r>
            <a:endParaRPr lang="es-ES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60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01FF0AA-C06B-0E53-BEF3-DE9B92097322}"/>
              </a:ext>
            </a:extLst>
          </p:cNvPr>
          <p:cNvSpPr/>
          <p:nvPr/>
        </p:nvSpPr>
        <p:spPr>
          <a:xfrm>
            <a:off x="740228" y="1184562"/>
            <a:ext cx="10711543" cy="4488873"/>
          </a:xfrm>
          <a:prstGeom prst="rect">
            <a:avLst/>
          </a:prstGeom>
          <a:solidFill>
            <a:srgbClr val="C3ADED">
              <a:alpha val="1797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00A22C-FB63-2CE8-9347-3D5B5685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ES" dirty="0"/>
              <a:t>MENSAJES PARA LLEVAR A CASA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62C255-DA9E-A946-7906-C978A261F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528349"/>
            <a:ext cx="10134600" cy="380130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Clr>
                <a:srgbClr val="9479C7"/>
              </a:buClr>
            </a:pPr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los pacientes con DM2, la ERC </a:t>
            </a:r>
            <a:r>
              <a:rPr lang="es-ES" sz="2000" b="1" dirty="0">
                <a:solidFill>
                  <a:srgbClr val="9E20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aumenta el riesgo cardiovascular. 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9479C7"/>
              </a:buClr>
            </a:pPr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control de la </a:t>
            </a:r>
            <a:r>
              <a:rPr lang="es-ES" sz="2000" b="1" dirty="0">
                <a:solidFill>
                  <a:srgbClr val="9E20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hipertensión, la dislipemia y la hiperglucemia no elimina el riesgo cardiovascular residual. 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9479C7"/>
              </a:buClr>
            </a:pPr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prevención y el tratamiento óptimos de la ERD requiere el </a:t>
            </a:r>
            <a:r>
              <a:rPr lang="es-ES" sz="2000" b="1" dirty="0">
                <a:solidFill>
                  <a:srgbClr val="9E20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 optimizado de la glucosa, la presión arterial, lípidos</a:t>
            </a:r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la utilización de fármacos con beneficios renales y cardiovasculares demostrados en personas con diabetes que corren el riesgo de padecer ERD o que ya la padecen, estos son: 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9479C7"/>
              </a:buClr>
            </a:pPr>
            <a:r>
              <a:rPr lang="es-ES" sz="2000" b="1" dirty="0">
                <a:solidFill>
                  <a:srgbClr val="9E20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IECAS/ARAII, iSGLT2 y antagonistas del receptor </a:t>
            </a:r>
            <a:r>
              <a:rPr lang="es-ES" sz="2000" b="1" dirty="0" err="1">
                <a:solidFill>
                  <a:srgbClr val="9E20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mineralcorticoide</a:t>
            </a:r>
            <a:r>
              <a:rPr lang="es-ES" sz="2000" b="1" dirty="0">
                <a:solidFill>
                  <a:srgbClr val="9E20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s-ES" sz="2000" b="1" dirty="0" err="1">
                <a:solidFill>
                  <a:srgbClr val="9E20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finerenona</a:t>
            </a:r>
            <a:r>
              <a:rPr lang="es-ES" sz="2000" b="1" dirty="0">
                <a:solidFill>
                  <a:srgbClr val="9E20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Clr>
                <a:srgbClr val="9479C7"/>
              </a:buClr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005806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7E118066-B91E-417B-540E-7AF1BAD06846}"/>
              </a:ext>
            </a:extLst>
          </p:cNvPr>
          <p:cNvSpPr txBox="1">
            <a:spLocks/>
          </p:cNvSpPr>
          <p:nvPr/>
        </p:nvSpPr>
        <p:spPr>
          <a:xfrm>
            <a:off x="697590" y="4360327"/>
            <a:ext cx="4809359" cy="1959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</a:br>
            <a:b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</a:br>
            <a:r>
              <a:rPr lang="es-ES" sz="4000" dirty="0">
                <a:solidFill>
                  <a:schemeClr val="bg1"/>
                </a:solidFill>
                <a:ea typeface="Segoe UI Historic" panose="020B0502040204020203" pitchFamily="34" charset="0"/>
                <a:cs typeface="Arial" panose="020B0604020202020204" pitchFamily="34" charset="0"/>
              </a:rPr>
              <a:t>Gracias</a:t>
            </a:r>
            <a:b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</a:br>
            <a:b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</a:br>
            <a:endParaRPr lang="es-ES" sz="2400" dirty="0">
              <a:solidFill>
                <a:schemeClr val="bg1"/>
              </a:solidFill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474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B5553-1A8B-E961-B970-ACEFBF739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5"/>
            <a:ext cx="10515600" cy="1325563"/>
          </a:xfrm>
        </p:spPr>
        <p:txBody>
          <a:bodyPr>
            <a:normAutofit/>
          </a:bodyPr>
          <a:lstStyle/>
          <a:p>
            <a:r>
              <a:rPr lang="es-ES" sz="2400" b="1" dirty="0"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Relación entre enfermedad renal crónica (ERC) </a:t>
            </a:r>
            <a:br>
              <a:rPr lang="es-ES" sz="2400" b="1" dirty="0"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</a:br>
            <a:r>
              <a:rPr lang="es-ES" sz="2400" b="1" dirty="0"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y diabetes mellitus tipo 2 (DM2)</a:t>
            </a:r>
            <a:br>
              <a:rPr lang="es-ES" sz="2400" b="1" dirty="0">
                <a:effectLst/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</a:br>
            <a:r>
              <a:rPr lang="es-ES" sz="2000" b="1" dirty="0">
                <a:solidFill>
                  <a:srgbClr val="C3ADED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Síndrome </a:t>
            </a:r>
            <a:r>
              <a:rPr lang="es-ES" sz="2000" b="1" dirty="0" err="1">
                <a:solidFill>
                  <a:srgbClr val="C3ADED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Cardiorrenalmetabólico</a:t>
            </a:r>
            <a:endParaRPr lang="es-ES" sz="2000" b="1" dirty="0">
              <a:solidFill>
                <a:srgbClr val="C3ADED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9305E16-4465-B6CC-A826-5A8867892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835" y="1242945"/>
            <a:ext cx="10228330" cy="4372110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5285CBD-CEDF-3085-72EE-F552AF6FFCCD}"/>
              </a:ext>
            </a:extLst>
          </p:cNvPr>
          <p:cNvSpPr txBox="1"/>
          <p:nvPr/>
        </p:nvSpPr>
        <p:spPr>
          <a:xfrm>
            <a:off x="3048965" y="5901693"/>
            <a:ext cx="60940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Estadios del síndrome CRM. Adaptada de </a:t>
            </a:r>
            <a:r>
              <a:rPr lang="es-ES" sz="1000" i="1" u="none" strike="noStrike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Ndumele</a:t>
            </a:r>
            <a:r>
              <a:rPr lang="es-ES" sz="1000" i="1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CE, et al.1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8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object 3">
            <a:extLst>
              <a:ext uri="{FF2B5EF4-FFF2-40B4-BE49-F238E27FC236}">
                <a16:creationId xmlns:a16="http://schemas.microsoft.com/office/drawing/2014/main" id="{94262966-4806-5099-AF1C-EA012D693F43}"/>
              </a:ext>
            </a:extLst>
          </p:cNvPr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9863" y="1749111"/>
            <a:ext cx="3557015" cy="3373119"/>
          </a:xfrm>
          <a:prstGeom prst="rect">
            <a:avLst/>
          </a:prstGeom>
          <a:noFill/>
        </p:spPr>
      </p:pic>
      <p:sp>
        <p:nvSpPr>
          <p:cNvPr id="172" name="CuadroTexto 171">
            <a:extLst>
              <a:ext uri="{FF2B5EF4-FFF2-40B4-BE49-F238E27FC236}">
                <a16:creationId xmlns:a16="http://schemas.microsoft.com/office/drawing/2014/main" id="{415C077D-0115-68BF-3283-5F79D3C20DF3}"/>
              </a:ext>
            </a:extLst>
          </p:cNvPr>
          <p:cNvSpPr txBox="1"/>
          <p:nvPr/>
        </p:nvSpPr>
        <p:spPr>
          <a:xfrm rot="2990748">
            <a:off x="4231195" y="2835526"/>
            <a:ext cx="1440000" cy="234000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s-ES" sz="1000" b="1" dirty="0">
                <a:solidFill>
                  <a:srgbClr val="9E2022"/>
                </a:solidFill>
              </a:rPr>
              <a:t>CARDIO</a:t>
            </a:r>
          </a:p>
        </p:txBody>
      </p:sp>
      <p:sp>
        <p:nvSpPr>
          <p:cNvPr id="171" name="CuadroTexto 170">
            <a:extLst>
              <a:ext uri="{FF2B5EF4-FFF2-40B4-BE49-F238E27FC236}">
                <a16:creationId xmlns:a16="http://schemas.microsoft.com/office/drawing/2014/main" id="{B6F4ECEF-F294-5D92-3F53-FD1D79A4C3A7}"/>
              </a:ext>
            </a:extLst>
          </p:cNvPr>
          <p:cNvSpPr txBox="1"/>
          <p:nvPr/>
        </p:nvSpPr>
        <p:spPr>
          <a:xfrm rot="17844024">
            <a:off x="6212884" y="3035888"/>
            <a:ext cx="1440000" cy="234000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s-ES" sz="1000" b="1" dirty="0">
                <a:solidFill>
                  <a:schemeClr val="accent1">
                    <a:lumMod val="75000"/>
                  </a:schemeClr>
                </a:solidFill>
              </a:rPr>
              <a:t>METABÓLICO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7370000" y="4295075"/>
            <a:ext cx="545253" cy="526627"/>
            <a:chOff x="5305044" y="3582161"/>
            <a:chExt cx="408940" cy="394970"/>
          </a:xfrm>
        </p:grpSpPr>
        <p:sp>
          <p:nvSpPr>
            <p:cNvPr id="20" name="object 20"/>
            <p:cNvSpPr/>
            <p:nvPr/>
          </p:nvSpPr>
          <p:spPr>
            <a:xfrm>
              <a:off x="5305044" y="3582161"/>
              <a:ext cx="408940" cy="394970"/>
            </a:xfrm>
            <a:custGeom>
              <a:avLst/>
              <a:gdLst/>
              <a:ahLst/>
              <a:cxnLst/>
              <a:rect l="l" t="t" r="r" b="b"/>
              <a:pathLst>
                <a:path w="408939" h="394970">
                  <a:moveTo>
                    <a:pt x="204215" y="0"/>
                  </a:moveTo>
                  <a:lnTo>
                    <a:pt x="157394" y="5214"/>
                  </a:lnTo>
                  <a:lnTo>
                    <a:pt x="114411" y="20065"/>
                  </a:lnTo>
                  <a:lnTo>
                    <a:pt x="76493" y="43367"/>
                  </a:lnTo>
                  <a:lnTo>
                    <a:pt x="44866" y="73933"/>
                  </a:lnTo>
                  <a:lnTo>
                    <a:pt x="20758" y="110578"/>
                  </a:lnTo>
                  <a:lnTo>
                    <a:pt x="5393" y="152115"/>
                  </a:lnTo>
                  <a:lnTo>
                    <a:pt x="0" y="197357"/>
                  </a:lnTo>
                  <a:lnTo>
                    <a:pt x="5393" y="242608"/>
                  </a:lnTo>
                  <a:lnTo>
                    <a:pt x="20758" y="284148"/>
                  </a:lnTo>
                  <a:lnTo>
                    <a:pt x="44866" y="320792"/>
                  </a:lnTo>
                  <a:lnTo>
                    <a:pt x="76493" y="351356"/>
                  </a:lnTo>
                  <a:lnTo>
                    <a:pt x="114411" y="374655"/>
                  </a:lnTo>
                  <a:lnTo>
                    <a:pt x="157394" y="389503"/>
                  </a:lnTo>
                  <a:lnTo>
                    <a:pt x="204215" y="394715"/>
                  </a:lnTo>
                  <a:lnTo>
                    <a:pt x="251037" y="389503"/>
                  </a:lnTo>
                  <a:lnTo>
                    <a:pt x="294020" y="374655"/>
                  </a:lnTo>
                  <a:lnTo>
                    <a:pt x="331938" y="351356"/>
                  </a:lnTo>
                  <a:lnTo>
                    <a:pt x="363565" y="320792"/>
                  </a:lnTo>
                  <a:lnTo>
                    <a:pt x="387673" y="284148"/>
                  </a:lnTo>
                  <a:lnTo>
                    <a:pt x="403038" y="242608"/>
                  </a:lnTo>
                  <a:lnTo>
                    <a:pt x="408431" y="197357"/>
                  </a:lnTo>
                  <a:lnTo>
                    <a:pt x="403038" y="152115"/>
                  </a:lnTo>
                  <a:lnTo>
                    <a:pt x="387673" y="110578"/>
                  </a:lnTo>
                  <a:lnTo>
                    <a:pt x="363565" y="73933"/>
                  </a:lnTo>
                  <a:lnTo>
                    <a:pt x="331938" y="43367"/>
                  </a:lnTo>
                  <a:lnTo>
                    <a:pt x="294020" y="20065"/>
                  </a:lnTo>
                  <a:lnTo>
                    <a:pt x="251037" y="5214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867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5338572" y="3614165"/>
              <a:ext cx="340360" cy="329565"/>
            </a:xfrm>
            <a:custGeom>
              <a:avLst/>
              <a:gdLst/>
              <a:ahLst/>
              <a:cxnLst/>
              <a:rect l="l" t="t" r="r" b="b"/>
              <a:pathLst>
                <a:path w="340360" h="329564">
                  <a:moveTo>
                    <a:pt x="169925" y="0"/>
                  </a:moveTo>
                  <a:lnTo>
                    <a:pt x="124751" y="5877"/>
                  </a:lnTo>
                  <a:lnTo>
                    <a:pt x="84158" y="22464"/>
                  </a:lnTo>
                  <a:lnTo>
                    <a:pt x="49768" y="48196"/>
                  </a:lnTo>
                  <a:lnTo>
                    <a:pt x="23198" y="81505"/>
                  </a:lnTo>
                  <a:lnTo>
                    <a:pt x="6069" y="120826"/>
                  </a:lnTo>
                  <a:lnTo>
                    <a:pt x="0" y="164591"/>
                  </a:lnTo>
                  <a:lnTo>
                    <a:pt x="6069" y="208357"/>
                  </a:lnTo>
                  <a:lnTo>
                    <a:pt x="23198" y="247678"/>
                  </a:lnTo>
                  <a:lnTo>
                    <a:pt x="49768" y="280987"/>
                  </a:lnTo>
                  <a:lnTo>
                    <a:pt x="84158" y="306719"/>
                  </a:lnTo>
                  <a:lnTo>
                    <a:pt x="124751" y="323306"/>
                  </a:lnTo>
                  <a:lnTo>
                    <a:pt x="169925" y="329183"/>
                  </a:lnTo>
                  <a:lnTo>
                    <a:pt x="215100" y="323306"/>
                  </a:lnTo>
                  <a:lnTo>
                    <a:pt x="255693" y="306719"/>
                  </a:lnTo>
                  <a:lnTo>
                    <a:pt x="290083" y="280987"/>
                  </a:lnTo>
                  <a:lnTo>
                    <a:pt x="316653" y="247678"/>
                  </a:lnTo>
                  <a:lnTo>
                    <a:pt x="333782" y="208357"/>
                  </a:lnTo>
                  <a:lnTo>
                    <a:pt x="339851" y="164591"/>
                  </a:lnTo>
                  <a:lnTo>
                    <a:pt x="333782" y="120826"/>
                  </a:lnTo>
                  <a:lnTo>
                    <a:pt x="316653" y="81505"/>
                  </a:lnTo>
                  <a:lnTo>
                    <a:pt x="290083" y="48196"/>
                  </a:lnTo>
                  <a:lnTo>
                    <a:pt x="255693" y="22464"/>
                  </a:lnTo>
                  <a:lnTo>
                    <a:pt x="215100" y="5877"/>
                  </a:lnTo>
                  <a:lnTo>
                    <a:pt x="16992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1867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88864" y="3690365"/>
              <a:ext cx="230124" cy="196596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4112938" y="4256946"/>
            <a:ext cx="545253" cy="526627"/>
            <a:chOff x="2962655" y="3512058"/>
            <a:chExt cx="408940" cy="394970"/>
          </a:xfrm>
        </p:grpSpPr>
        <p:sp>
          <p:nvSpPr>
            <p:cNvPr id="24" name="object 24"/>
            <p:cNvSpPr/>
            <p:nvPr/>
          </p:nvSpPr>
          <p:spPr>
            <a:xfrm>
              <a:off x="2962655" y="3512058"/>
              <a:ext cx="408940" cy="394970"/>
            </a:xfrm>
            <a:custGeom>
              <a:avLst/>
              <a:gdLst/>
              <a:ahLst/>
              <a:cxnLst/>
              <a:rect l="l" t="t" r="r" b="b"/>
              <a:pathLst>
                <a:path w="408939" h="394970">
                  <a:moveTo>
                    <a:pt x="204215" y="0"/>
                  </a:moveTo>
                  <a:lnTo>
                    <a:pt x="157394" y="5214"/>
                  </a:lnTo>
                  <a:lnTo>
                    <a:pt x="114411" y="20065"/>
                  </a:lnTo>
                  <a:lnTo>
                    <a:pt x="76493" y="43367"/>
                  </a:lnTo>
                  <a:lnTo>
                    <a:pt x="44866" y="73933"/>
                  </a:lnTo>
                  <a:lnTo>
                    <a:pt x="20758" y="110578"/>
                  </a:lnTo>
                  <a:lnTo>
                    <a:pt x="5393" y="152115"/>
                  </a:lnTo>
                  <a:lnTo>
                    <a:pt x="0" y="197358"/>
                  </a:lnTo>
                  <a:lnTo>
                    <a:pt x="5393" y="242600"/>
                  </a:lnTo>
                  <a:lnTo>
                    <a:pt x="20758" y="284137"/>
                  </a:lnTo>
                  <a:lnTo>
                    <a:pt x="44866" y="320782"/>
                  </a:lnTo>
                  <a:lnTo>
                    <a:pt x="76493" y="351348"/>
                  </a:lnTo>
                  <a:lnTo>
                    <a:pt x="114411" y="374650"/>
                  </a:lnTo>
                  <a:lnTo>
                    <a:pt x="157394" y="389501"/>
                  </a:lnTo>
                  <a:lnTo>
                    <a:pt x="204215" y="394716"/>
                  </a:lnTo>
                  <a:lnTo>
                    <a:pt x="251037" y="389501"/>
                  </a:lnTo>
                  <a:lnTo>
                    <a:pt x="294020" y="374650"/>
                  </a:lnTo>
                  <a:lnTo>
                    <a:pt x="331938" y="351348"/>
                  </a:lnTo>
                  <a:lnTo>
                    <a:pt x="363565" y="320782"/>
                  </a:lnTo>
                  <a:lnTo>
                    <a:pt x="387673" y="284137"/>
                  </a:lnTo>
                  <a:lnTo>
                    <a:pt x="403038" y="242600"/>
                  </a:lnTo>
                  <a:lnTo>
                    <a:pt x="408431" y="197358"/>
                  </a:lnTo>
                  <a:lnTo>
                    <a:pt x="403038" y="152115"/>
                  </a:lnTo>
                  <a:lnTo>
                    <a:pt x="387673" y="110578"/>
                  </a:lnTo>
                  <a:lnTo>
                    <a:pt x="363565" y="73933"/>
                  </a:lnTo>
                  <a:lnTo>
                    <a:pt x="331938" y="43367"/>
                  </a:lnTo>
                  <a:lnTo>
                    <a:pt x="294020" y="20065"/>
                  </a:lnTo>
                  <a:lnTo>
                    <a:pt x="251037" y="5214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867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996183" y="3544062"/>
              <a:ext cx="340360" cy="329565"/>
            </a:xfrm>
            <a:custGeom>
              <a:avLst/>
              <a:gdLst/>
              <a:ahLst/>
              <a:cxnLst/>
              <a:rect l="l" t="t" r="r" b="b"/>
              <a:pathLst>
                <a:path w="340360" h="329564">
                  <a:moveTo>
                    <a:pt x="169925" y="0"/>
                  </a:moveTo>
                  <a:lnTo>
                    <a:pt x="124751" y="5877"/>
                  </a:lnTo>
                  <a:lnTo>
                    <a:pt x="84158" y="22464"/>
                  </a:lnTo>
                  <a:lnTo>
                    <a:pt x="49768" y="48196"/>
                  </a:lnTo>
                  <a:lnTo>
                    <a:pt x="23198" y="81505"/>
                  </a:lnTo>
                  <a:lnTo>
                    <a:pt x="6069" y="120826"/>
                  </a:lnTo>
                  <a:lnTo>
                    <a:pt x="0" y="164591"/>
                  </a:lnTo>
                  <a:lnTo>
                    <a:pt x="6069" y="208357"/>
                  </a:lnTo>
                  <a:lnTo>
                    <a:pt x="23198" y="247678"/>
                  </a:lnTo>
                  <a:lnTo>
                    <a:pt x="49768" y="280987"/>
                  </a:lnTo>
                  <a:lnTo>
                    <a:pt x="84158" y="306719"/>
                  </a:lnTo>
                  <a:lnTo>
                    <a:pt x="124751" y="323306"/>
                  </a:lnTo>
                  <a:lnTo>
                    <a:pt x="169925" y="329183"/>
                  </a:lnTo>
                  <a:lnTo>
                    <a:pt x="215100" y="323306"/>
                  </a:lnTo>
                  <a:lnTo>
                    <a:pt x="255693" y="306719"/>
                  </a:lnTo>
                  <a:lnTo>
                    <a:pt x="290083" y="280987"/>
                  </a:lnTo>
                  <a:lnTo>
                    <a:pt x="316653" y="247678"/>
                  </a:lnTo>
                  <a:lnTo>
                    <a:pt x="333782" y="208357"/>
                  </a:lnTo>
                  <a:lnTo>
                    <a:pt x="339851" y="164591"/>
                  </a:lnTo>
                  <a:lnTo>
                    <a:pt x="333782" y="120826"/>
                  </a:lnTo>
                  <a:lnTo>
                    <a:pt x="316653" y="81505"/>
                  </a:lnTo>
                  <a:lnTo>
                    <a:pt x="290083" y="48196"/>
                  </a:lnTo>
                  <a:lnTo>
                    <a:pt x="255693" y="22464"/>
                  </a:lnTo>
                  <a:lnTo>
                    <a:pt x="215100" y="5877"/>
                  </a:lnTo>
                  <a:lnTo>
                    <a:pt x="169925" y="0"/>
                  </a:lnTo>
                  <a:close/>
                </a:path>
              </a:pathLst>
            </a:custGeom>
            <a:solidFill>
              <a:srgbClr val="9E2022"/>
            </a:solidFill>
          </p:spPr>
          <p:txBody>
            <a:bodyPr wrap="square" lIns="0" tIns="0" rIns="0" bIns="0" rtlCol="0"/>
            <a:lstStyle/>
            <a:p>
              <a:endParaRPr sz="1867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92195" y="3592068"/>
              <a:ext cx="161544" cy="233172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637656" y="2143475"/>
            <a:ext cx="68096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sz="1600" b="1" spc="-33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ERC</a:t>
            </a:r>
            <a:endParaRPr sz="1600" b="1" dirty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10426" y="3982139"/>
            <a:ext cx="514225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b="1" spc="-33" dirty="0">
                <a:latin typeface="Arial Black" panose="020B0604020202020204" pitchFamily="34" charset="0"/>
                <a:cs typeface="Arial Black" panose="020B0604020202020204" pitchFamily="34" charset="0"/>
              </a:rPr>
              <a:t>DM2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690268" y="3894465"/>
            <a:ext cx="632291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indent="171022">
              <a:spcBef>
                <a:spcPts val="133"/>
              </a:spcBef>
            </a:pPr>
            <a:r>
              <a:rPr sz="1600" b="1" spc="-33" dirty="0">
                <a:latin typeface="Arial Black" panose="020B0604020202020204" pitchFamily="34" charset="0"/>
                <a:cs typeface="Arial Black" panose="020B0604020202020204" pitchFamily="34" charset="0"/>
              </a:rPr>
              <a:t>IC ECVA</a:t>
            </a:r>
          </a:p>
        </p:txBody>
      </p:sp>
      <p:grpSp>
        <p:nvGrpSpPr>
          <p:cNvPr id="30" name="object 30"/>
          <p:cNvGrpSpPr/>
          <p:nvPr/>
        </p:nvGrpSpPr>
        <p:grpSpPr>
          <a:xfrm>
            <a:off x="5730213" y="1485280"/>
            <a:ext cx="545253" cy="526627"/>
            <a:chOff x="4186428" y="1381505"/>
            <a:chExt cx="408940" cy="394970"/>
          </a:xfrm>
        </p:grpSpPr>
        <p:sp>
          <p:nvSpPr>
            <p:cNvPr id="31" name="object 31"/>
            <p:cNvSpPr/>
            <p:nvPr/>
          </p:nvSpPr>
          <p:spPr>
            <a:xfrm>
              <a:off x="4186428" y="1381505"/>
              <a:ext cx="408940" cy="394970"/>
            </a:xfrm>
            <a:custGeom>
              <a:avLst/>
              <a:gdLst/>
              <a:ahLst/>
              <a:cxnLst/>
              <a:rect l="l" t="t" r="r" b="b"/>
              <a:pathLst>
                <a:path w="408939" h="394969">
                  <a:moveTo>
                    <a:pt x="204215" y="0"/>
                  </a:moveTo>
                  <a:lnTo>
                    <a:pt x="157394" y="5214"/>
                  </a:lnTo>
                  <a:lnTo>
                    <a:pt x="114411" y="20065"/>
                  </a:lnTo>
                  <a:lnTo>
                    <a:pt x="76493" y="43367"/>
                  </a:lnTo>
                  <a:lnTo>
                    <a:pt x="44866" y="73933"/>
                  </a:lnTo>
                  <a:lnTo>
                    <a:pt x="20758" y="110578"/>
                  </a:lnTo>
                  <a:lnTo>
                    <a:pt x="5393" y="152115"/>
                  </a:lnTo>
                  <a:lnTo>
                    <a:pt x="0" y="197358"/>
                  </a:lnTo>
                  <a:lnTo>
                    <a:pt x="5393" y="242600"/>
                  </a:lnTo>
                  <a:lnTo>
                    <a:pt x="20758" y="284137"/>
                  </a:lnTo>
                  <a:lnTo>
                    <a:pt x="44866" y="320782"/>
                  </a:lnTo>
                  <a:lnTo>
                    <a:pt x="76493" y="351348"/>
                  </a:lnTo>
                  <a:lnTo>
                    <a:pt x="114411" y="374650"/>
                  </a:lnTo>
                  <a:lnTo>
                    <a:pt x="157394" y="389501"/>
                  </a:lnTo>
                  <a:lnTo>
                    <a:pt x="204215" y="394716"/>
                  </a:lnTo>
                  <a:lnTo>
                    <a:pt x="251037" y="389501"/>
                  </a:lnTo>
                  <a:lnTo>
                    <a:pt x="294020" y="374650"/>
                  </a:lnTo>
                  <a:lnTo>
                    <a:pt x="331938" y="351348"/>
                  </a:lnTo>
                  <a:lnTo>
                    <a:pt x="363565" y="320782"/>
                  </a:lnTo>
                  <a:lnTo>
                    <a:pt x="387673" y="284137"/>
                  </a:lnTo>
                  <a:lnTo>
                    <a:pt x="403038" y="242600"/>
                  </a:lnTo>
                  <a:lnTo>
                    <a:pt x="408431" y="197358"/>
                  </a:lnTo>
                  <a:lnTo>
                    <a:pt x="403038" y="152115"/>
                  </a:lnTo>
                  <a:lnTo>
                    <a:pt x="387673" y="110578"/>
                  </a:lnTo>
                  <a:lnTo>
                    <a:pt x="363565" y="73933"/>
                  </a:lnTo>
                  <a:lnTo>
                    <a:pt x="331938" y="43367"/>
                  </a:lnTo>
                  <a:lnTo>
                    <a:pt x="294020" y="20065"/>
                  </a:lnTo>
                  <a:lnTo>
                    <a:pt x="251037" y="5214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867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4219956" y="1413509"/>
              <a:ext cx="340995" cy="329565"/>
            </a:xfrm>
            <a:custGeom>
              <a:avLst/>
              <a:gdLst/>
              <a:ahLst/>
              <a:cxnLst/>
              <a:rect l="l" t="t" r="r" b="b"/>
              <a:pathLst>
                <a:path w="340995" h="329564">
                  <a:moveTo>
                    <a:pt x="170306" y="0"/>
                  </a:moveTo>
                  <a:lnTo>
                    <a:pt x="125015" y="5877"/>
                  </a:lnTo>
                  <a:lnTo>
                    <a:pt x="84327" y="22464"/>
                  </a:lnTo>
                  <a:lnTo>
                    <a:pt x="49863" y="48196"/>
                  </a:lnTo>
                  <a:lnTo>
                    <a:pt x="23240" y="81505"/>
                  </a:lnTo>
                  <a:lnTo>
                    <a:pt x="6080" y="120826"/>
                  </a:lnTo>
                  <a:lnTo>
                    <a:pt x="0" y="164591"/>
                  </a:lnTo>
                  <a:lnTo>
                    <a:pt x="6080" y="208357"/>
                  </a:lnTo>
                  <a:lnTo>
                    <a:pt x="23240" y="247678"/>
                  </a:lnTo>
                  <a:lnTo>
                    <a:pt x="49863" y="280987"/>
                  </a:lnTo>
                  <a:lnTo>
                    <a:pt x="84327" y="306719"/>
                  </a:lnTo>
                  <a:lnTo>
                    <a:pt x="125015" y="323306"/>
                  </a:lnTo>
                  <a:lnTo>
                    <a:pt x="170306" y="329183"/>
                  </a:lnTo>
                  <a:lnTo>
                    <a:pt x="215598" y="323306"/>
                  </a:lnTo>
                  <a:lnTo>
                    <a:pt x="256285" y="306719"/>
                  </a:lnTo>
                  <a:lnTo>
                    <a:pt x="290750" y="280987"/>
                  </a:lnTo>
                  <a:lnTo>
                    <a:pt x="317372" y="247678"/>
                  </a:lnTo>
                  <a:lnTo>
                    <a:pt x="334533" y="208357"/>
                  </a:lnTo>
                  <a:lnTo>
                    <a:pt x="340613" y="164591"/>
                  </a:lnTo>
                  <a:lnTo>
                    <a:pt x="334533" y="120826"/>
                  </a:lnTo>
                  <a:lnTo>
                    <a:pt x="317372" y="81505"/>
                  </a:lnTo>
                  <a:lnTo>
                    <a:pt x="290750" y="48196"/>
                  </a:lnTo>
                  <a:lnTo>
                    <a:pt x="256285" y="22464"/>
                  </a:lnTo>
                  <a:lnTo>
                    <a:pt x="215598" y="5877"/>
                  </a:lnTo>
                  <a:lnTo>
                    <a:pt x="17030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1867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41292" y="1479041"/>
              <a:ext cx="297941" cy="209550"/>
            </a:xfrm>
            <a:prstGeom prst="rect">
              <a:avLst/>
            </a:prstGeom>
          </p:spPr>
        </p:pic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793594" y="254118"/>
            <a:ext cx="10575348" cy="804665"/>
          </a:xfrm>
          <a:prstGeom prst="rect">
            <a:avLst/>
          </a:prstGeom>
        </p:spPr>
        <p:txBody>
          <a:bodyPr spcFirstLastPara="1" vert="horz" wrap="square" lIns="0" tIns="16087" rIns="0" bIns="0" rtlCol="0" anchor="t" anchorCtr="0">
            <a:spAutoFit/>
          </a:bodyPr>
          <a:lstStyle/>
          <a:p>
            <a:pPr marL="16933" marR="6773">
              <a:spcBef>
                <a:spcPts val="127"/>
              </a:spcBef>
            </a:pPr>
            <a:r>
              <a:rPr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Las</a:t>
            </a:r>
            <a:r>
              <a:rPr sz="2800" b="1" spc="-120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sz="2800" b="1" spc="-13" dirty="0">
                <a:latin typeface="Arial Black" panose="020B0604020202020204" pitchFamily="34" charset="0"/>
                <a:cs typeface="Arial Black" panose="020B0604020202020204" pitchFamily="34" charset="0"/>
              </a:rPr>
              <a:t>enfermedades</a:t>
            </a:r>
            <a:r>
              <a:rPr sz="2800" b="1" spc="-107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cardiovasculares,</a:t>
            </a:r>
            <a:r>
              <a:rPr sz="2800" b="1" spc="-107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br>
              <a:rPr lang="es-ES" sz="2800" b="1" spc="-107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sz="28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renales</a:t>
            </a:r>
            <a:r>
              <a:rPr sz="2800" b="1" spc="-120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sz="2800" b="1" spc="-67" dirty="0">
                <a:latin typeface="Arial Black" panose="020B0604020202020204" pitchFamily="34" charset="0"/>
                <a:cs typeface="Arial Black" panose="020B0604020202020204" pitchFamily="34" charset="0"/>
              </a:rPr>
              <a:t>y </a:t>
            </a:r>
            <a:r>
              <a:rPr sz="28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metabólicas</a:t>
            </a:r>
            <a:r>
              <a:rPr sz="2800" b="1" spc="-107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sz="2800" b="1" spc="-13" dirty="0" err="1">
                <a:latin typeface="Arial Black" panose="020B0604020202020204" pitchFamily="34" charset="0"/>
                <a:cs typeface="Arial Black" panose="020B0604020202020204" pitchFamily="34" charset="0"/>
              </a:rPr>
              <a:t>están</a:t>
            </a:r>
            <a:r>
              <a:rPr sz="2800" b="1" spc="-13" dirty="0">
                <a:latin typeface="Arial Black" panose="020B0604020202020204" pitchFamily="34" charset="0"/>
                <a:cs typeface="Arial Black" panose="020B0604020202020204" pitchFamily="34" charset="0"/>
              </a:rPr>
              <a:t> interrelacionadas</a:t>
            </a:r>
          </a:p>
        </p:txBody>
      </p:sp>
      <p:sp>
        <p:nvSpPr>
          <p:cNvPr id="36" name="object 36"/>
          <p:cNvSpPr/>
          <p:nvPr/>
        </p:nvSpPr>
        <p:spPr>
          <a:xfrm>
            <a:off x="3415952" y="4108875"/>
            <a:ext cx="2569633" cy="1169247"/>
          </a:xfrm>
          <a:custGeom>
            <a:avLst/>
            <a:gdLst/>
            <a:ahLst/>
            <a:cxnLst/>
            <a:rect l="l" t="t" r="r" b="b"/>
            <a:pathLst>
              <a:path w="1927225" h="876935">
                <a:moveTo>
                  <a:pt x="902190" y="857662"/>
                </a:moveTo>
                <a:lnTo>
                  <a:pt x="0" y="857662"/>
                </a:lnTo>
                <a:lnTo>
                  <a:pt x="0" y="876712"/>
                </a:lnTo>
                <a:lnTo>
                  <a:pt x="907923" y="876712"/>
                </a:lnTo>
                <a:lnTo>
                  <a:pt x="910082" y="875925"/>
                </a:lnTo>
                <a:lnTo>
                  <a:pt x="911733" y="874490"/>
                </a:lnTo>
                <a:lnTo>
                  <a:pt x="929139" y="859885"/>
                </a:lnTo>
                <a:lnTo>
                  <a:pt x="899541" y="859885"/>
                </a:lnTo>
                <a:lnTo>
                  <a:pt x="902190" y="857662"/>
                </a:lnTo>
                <a:close/>
              </a:path>
              <a:path w="1927225" h="876935">
                <a:moveTo>
                  <a:pt x="1810594" y="95602"/>
                </a:moveTo>
                <a:lnTo>
                  <a:pt x="899541" y="859885"/>
                </a:lnTo>
                <a:lnTo>
                  <a:pt x="905637" y="857662"/>
                </a:lnTo>
                <a:lnTo>
                  <a:pt x="931788" y="857662"/>
                </a:lnTo>
                <a:lnTo>
                  <a:pt x="1822770" y="110100"/>
                </a:lnTo>
                <a:lnTo>
                  <a:pt x="1815211" y="104044"/>
                </a:lnTo>
                <a:lnTo>
                  <a:pt x="1810594" y="95602"/>
                </a:lnTo>
                <a:close/>
              </a:path>
              <a:path w="1927225" h="876935">
                <a:moveTo>
                  <a:pt x="931788" y="857662"/>
                </a:moveTo>
                <a:lnTo>
                  <a:pt x="905637" y="857662"/>
                </a:lnTo>
                <a:lnTo>
                  <a:pt x="899541" y="859885"/>
                </a:lnTo>
                <a:lnTo>
                  <a:pt x="929139" y="859885"/>
                </a:lnTo>
                <a:lnTo>
                  <a:pt x="931788" y="857662"/>
                </a:lnTo>
                <a:close/>
              </a:path>
              <a:path w="1927225" h="876935">
                <a:moveTo>
                  <a:pt x="1925785" y="56038"/>
                </a:moveTo>
                <a:lnTo>
                  <a:pt x="1857756" y="56038"/>
                </a:lnTo>
                <a:lnTo>
                  <a:pt x="1869948" y="70516"/>
                </a:lnTo>
                <a:lnTo>
                  <a:pt x="1822770" y="110100"/>
                </a:lnTo>
                <a:lnTo>
                  <a:pt x="1834896" y="119812"/>
                </a:lnTo>
                <a:lnTo>
                  <a:pt x="1858295" y="126555"/>
                </a:lnTo>
                <a:lnTo>
                  <a:pt x="1882505" y="124011"/>
                </a:lnTo>
                <a:lnTo>
                  <a:pt x="1904619" y="111918"/>
                </a:lnTo>
                <a:lnTo>
                  <a:pt x="1920386" y="92233"/>
                </a:lnTo>
                <a:lnTo>
                  <a:pt x="1927129" y="68834"/>
                </a:lnTo>
                <a:lnTo>
                  <a:pt x="1925785" y="56038"/>
                </a:lnTo>
                <a:close/>
              </a:path>
              <a:path w="1927225" h="876935">
                <a:moveTo>
                  <a:pt x="1857756" y="56038"/>
                </a:moveTo>
                <a:lnTo>
                  <a:pt x="1810594" y="95602"/>
                </a:lnTo>
                <a:lnTo>
                  <a:pt x="1815211" y="104044"/>
                </a:lnTo>
                <a:lnTo>
                  <a:pt x="1822770" y="110100"/>
                </a:lnTo>
                <a:lnTo>
                  <a:pt x="1869948" y="70516"/>
                </a:lnTo>
                <a:lnTo>
                  <a:pt x="1857756" y="56038"/>
                </a:lnTo>
                <a:close/>
              </a:path>
              <a:path w="1927225" h="876935">
                <a:moveTo>
                  <a:pt x="1869408" y="0"/>
                </a:moveTo>
                <a:lnTo>
                  <a:pt x="1845198" y="2543"/>
                </a:lnTo>
                <a:lnTo>
                  <a:pt x="1823085" y="14636"/>
                </a:lnTo>
                <a:lnTo>
                  <a:pt x="1807317" y="34321"/>
                </a:lnTo>
                <a:lnTo>
                  <a:pt x="1800574" y="57721"/>
                </a:lnTo>
                <a:lnTo>
                  <a:pt x="1803118" y="81930"/>
                </a:lnTo>
                <a:lnTo>
                  <a:pt x="1810594" y="95602"/>
                </a:lnTo>
                <a:lnTo>
                  <a:pt x="1857756" y="56038"/>
                </a:lnTo>
                <a:lnTo>
                  <a:pt x="1925785" y="56038"/>
                </a:lnTo>
                <a:lnTo>
                  <a:pt x="1924585" y="44624"/>
                </a:lnTo>
                <a:lnTo>
                  <a:pt x="1912493" y="22510"/>
                </a:lnTo>
                <a:lnTo>
                  <a:pt x="1892808" y="6742"/>
                </a:lnTo>
                <a:lnTo>
                  <a:pt x="186940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 sz="1867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402330" y="2727630"/>
            <a:ext cx="1982047" cy="482600"/>
          </a:xfrm>
          <a:custGeom>
            <a:avLst/>
            <a:gdLst/>
            <a:ahLst/>
            <a:cxnLst/>
            <a:rect l="l" t="t" r="r" b="b"/>
            <a:pathLst>
              <a:path w="1486535" h="361950">
                <a:moveTo>
                  <a:pt x="1361884" y="284617"/>
                </a:moveTo>
                <a:lnTo>
                  <a:pt x="1364440" y="323595"/>
                </a:lnTo>
                <a:lnTo>
                  <a:pt x="1399286" y="357377"/>
                </a:lnTo>
                <a:lnTo>
                  <a:pt x="1424130" y="361785"/>
                </a:lnTo>
                <a:lnTo>
                  <a:pt x="1447927" y="356536"/>
                </a:lnTo>
                <a:lnTo>
                  <a:pt x="1468008" y="342786"/>
                </a:lnTo>
                <a:lnTo>
                  <a:pt x="1481709" y="321690"/>
                </a:lnTo>
                <a:lnTo>
                  <a:pt x="1484277" y="307212"/>
                </a:lnTo>
                <a:lnTo>
                  <a:pt x="1419098" y="307212"/>
                </a:lnTo>
                <a:lnTo>
                  <a:pt x="1361884" y="284617"/>
                </a:lnTo>
                <a:close/>
              </a:path>
              <a:path w="1486535" h="361950">
                <a:moveTo>
                  <a:pt x="1368894" y="266801"/>
                </a:moveTo>
                <a:lnTo>
                  <a:pt x="1363599" y="274954"/>
                </a:lnTo>
                <a:lnTo>
                  <a:pt x="1361884" y="284617"/>
                </a:lnTo>
                <a:lnTo>
                  <a:pt x="1419098" y="307212"/>
                </a:lnTo>
                <a:lnTo>
                  <a:pt x="1426210" y="289432"/>
                </a:lnTo>
                <a:lnTo>
                  <a:pt x="1368894" y="266801"/>
                </a:lnTo>
                <a:close/>
              </a:path>
              <a:path w="1486535" h="361950">
                <a:moveTo>
                  <a:pt x="1421177" y="234860"/>
                </a:moveTo>
                <a:lnTo>
                  <a:pt x="1397381" y="240109"/>
                </a:lnTo>
                <a:lnTo>
                  <a:pt x="1377299" y="253859"/>
                </a:lnTo>
                <a:lnTo>
                  <a:pt x="1368894" y="266801"/>
                </a:lnTo>
                <a:lnTo>
                  <a:pt x="1426210" y="289432"/>
                </a:lnTo>
                <a:lnTo>
                  <a:pt x="1419098" y="307212"/>
                </a:lnTo>
                <a:lnTo>
                  <a:pt x="1484277" y="307212"/>
                </a:lnTo>
                <a:lnTo>
                  <a:pt x="1486116" y="296846"/>
                </a:lnTo>
                <a:lnTo>
                  <a:pt x="1480867" y="273049"/>
                </a:lnTo>
                <a:lnTo>
                  <a:pt x="1467117" y="252968"/>
                </a:lnTo>
                <a:lnTo>
                  <a:pt x="1446022" y="239267"/>
                </a:lnTo>
                <a:lnTo>
                  <a:pt x="1421177" y="234860"/>
                </a:lnTo>
                <a:close/>
              </a:path>
              <a:path w="1486535" h="361950">
                <a:moveTo>
                  <a:pt x="687832" y="18414"/>
                </a:moveTo>
                <a:lnTo>
                  <a:pt x="1361884" y="284617"/>
                </a:lnTo>
                <a:lnTo>
                  <a:pt x="1363599" y="274954"/>
                </a:lnTo>
                <a:lnTo>
                  <a:pt x="1368894" y="266801"/>
                </a:lnTo>
                <a:lnTo>
                  <a:pt x="741453" y="19049"/>
                </a:lnTo>
                <a:lnTo>
                  <a:pt x="691261" y="19049"/>
                </a:lnTo>
                <a:lnTo>
                  <a:pt x="687832" y="18414"/>
                </a:lnTo>
                <a:close/>
              </a:path>
              <a:path w="1486535" h="361950">
                <a:moveTo>
                  <a:pt x="692531" y="0"/>
                </a:moveTo>
                <a:lnTo>
                  <a:pt x="0" y="0"/>
                </a:lnTo>
                <a:lnTo>
                  <a:pt x="0" y="19049"/>
                </a:lnTo>
                <a:lnTo>
                  <a:pt x="689439" y="19049"/>
                </a:lnTo>
                <a:lnTo>
                  <a:pt x="687832" y="18414"/>
                </a:lnTo>
                <a:lnTo>
                  <a:pt x="739845" y="18414"/>
                </a:lnTo>
                <a:lnTo>
                  <a:pt x="694817" y="634"/>
                </a:lnTo>
                <a:lnTo>
                  <a:pt x="693674" y="253"/>
                </a:lnTo>
                <a:lnTo>
                  <a:pt x="692531" y="0"/>
                </a:lnTo>
                <a:close/>
              </a:path>
              <a:path w="1486535" h="361950">
                <a:moveTo>
                  <a:pt x="739845" y="18414"/>
                </a:moveTo>
                <a:lnTo>
                  <a:pt x="687832" y="18414"/>
                </a:lnTo>
                <a:lnTo>
                  <a:pt x="691261" y="19049"/>
                </a:lnTo>
                <a:lnTo>
                  <a:pt x="741453" y="19049"/>
                </a:lnTo>
                <a:lnTo>
                  <a:pt x="739845" y="18414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 sz="1867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888753" y="4115226"/>
            <a:ext cx="2930313" cy="999913"/>
          </a:xfrm>
          <a:custGeom>
            <a:avLst/>
            <a:gdLst/>
            <a:ahLst/>
            <a:cxnLst/>
            <a:rect l="l" t="t" r="r" b="b"/>
            <a:pathLst>
              <a:path w="2197734" h="749935">
                <a:moveTo>
                  <a:pt x="120163" y="87021"/>
                </a:moveTo>
                <a:lnTo>
                  <a:pt x="116754" y="96180"/>
                </a:lnTo>
                <a:lnTo>
                  <a:pt x="110167" y="103222"/>
                </a:lnTo>
                <a:lnTo>
                  <a:pt x="1156503" y="749227"/>
                </a:lnTo>
                <a:lnTo>
                  <a:pt x="1158281" y="749722"/>
                </a:lnTo>
                <a:lnTo>
                  <a:pt x="2197141" y="749722"/>
                </a:lnTo>
                <a:lnTo>
                  <a:pt x="2197141" y="732095"/>
                </a:lnTo>
                <a:lnTo>
                  <a:pt x="1165012" y="732095"/>
                </a:lnTo>
                <a:lnTo>
                  <a:pt x="1160059" y="730672"/>
                </a:lnTo>
                <a:lnTo>
                  <a:pt x="1162708" y="730672"/>
                </a:lnTo>
                <a:lnTo>
                  <a:pt x="120163" y="87021"/>
                </a:lnTo>
                <a:close/>
              </a:path>
              <a:path w="2197734" h="749935">
                <a:moveTo>
                  <a:pt x="1162708" y="730672"/>
                </a:moveTo>
                <a:lnTo>
                  <a:pt x="1160059" y="730672"/>
                </a:lnTo>
                <a:lnTo>
                  <a:pt x="1165012" y="732095"/>
                </a:lnTo>
                <a:lnTo>
                  <a:pt x="1162708" y="730672"/>
                </a:lnTo>
                <a:close/>
              </a:path>
              <a:path w="2197734" h="749935">
                <a:moveTo>
                  <a:pt x="2197141" y="730672"/>
                </a:moveTo>
                <a:lnTo>
                  <a:pt x="1162708" y="730672"/>
                </a:lnTo>
                <a:lnTo>
                  <a:pt x="1165012" y="732095"/>
                </a:lnTo>
                <a:lnTo>
                  <a:pt x="2197141" y="732095"/>
                </a:lnTo>
                <a:lnTo>
                  <a:pt x="2197141" y="730672"/>
                </a:lnTo>
                <a:close/>
              </a:path>
              <a:path w="2197734" h="749935">
                <a:moveTo>
                  <a:pt x="72526" y="0"/>
                </a:moveTo>
                <a:lnTo>
                  <a:pt x="48206" y="946"/>
                </a:lnTo>
                <a:lnTo>
                  <a:pt x="26029" y="10965"/>
                </a:lnTo>
                <a:lnTo>
                  <a:pt x="8804" y="29378"/>
                </a:lnTo>
                <a:lnTo>
                  <a:pt x="0" y="53032"/>
                </a:lnTo>
                <a:lnTo>
                  <a:pt x="946" y="77352"/>
                </a:lnTo>
                <a:lnTo>
                  <a:pt x="10965" y="99530"/>
                </a:lnTo>
                <a:lnTo>
                  <a:pt x="29378" y="116754"/>
                </a:lnTo>
                <a:lnTo>
                  <a:pt x="53032" y="125559"/>
                </a:lnTo>
                <a:lnTo>
                  <a:pt x="77352" y="124612"/>
                </a:lnTo>
                <a:lnTo>
                  <a:pt x="99530" y="114593"/>
                </a:lnTo>
                <a:lnTo>
                  <a:pt x="110167" y="103222"/>
                </a:lnTo>
                <a:lnTo>
                  <a:pt x="57826" y="70907"/>
                </a:lnTo>
                <a:lnTo>
                  <a:pt x="67732" y="54651"/>
                </a:lnTo>
                <a:lnTo>
                  <a:pt x="124863" y="54651"/>
                </a:lnTo>
                <a:lnTo>
                  <a:pt x="124612" y="48206"/>
                </a:lnTo>
                <a:lnTo>
                  <a:pt x="114593" y="26029"/>
                </a:lnTo>
                <a:lnTo>
                  <a:pt x="96180" y="8804"/>
                </a:lnTo>
                <a:lnTo>
                  <a:pt x="72526" y="0"/>
                </a:lnTo>
                <a:close/>
              </a:path>
              <a:path w="2197734" h="749935">
                <a:moveTo>
                  <a:pt x="67732" y="54651"/>
                </a:moveTo>
                <a:lnTo>
                  <a:pt x="57826" y="70907"/>
                </a:lnTo>
                <a:lnTo>
                  <a:pt x="110167" y="103222"/>
                </a:lnTo>
                <a:lnTo>
                  <a:pt x="116754" y="96180"/>
                </a:lnTo>
                <a:lnTo>
                  <a:pt x="120163" y="87021"/>
                </a:lnTo>
                <a:lnTo>
                  <a:pt x="67732" y="54651"/>
                </a:lnTo>
                <a:close/>
              </a:path>
              <a:path w="2197734" h="749935">
                <a:moveTo>
                  <a:pt x="124863" y="54651"/>
                </a:moveTo>
                <a:lnTo>
                  <a:pt x="67732" y="54651"/>
                </a:lnTo>
                <a:lnTo>
                  <a:pt x="120163" y="87021"/>
                </a:lnTo>
                <a:lnTo>
                  <a:pt x="125559" y="72526"/>
                </a:lnTo>
                <a:lnTo>
                  <a:pt x="124863" y="54651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 sz="1867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6592213" y="2215106"/>
            <a:ext cx="2274147" cy="1258992"/>
          </a:xfrm>
          <a:custGeom>
            <a:avLst/>
            <a:gdLst/>
            <a:ahLst/>
            <a:cxnLst/>
            <a:rect l="l" t="t" r="r" b="b"/>
            <a:pathLst>
              <a:path w="1705609" h="944244">
                <a:moveTo>
                  <a:pt x="62483" y="817022"/>
                </a:moveTo>
                <a:lnTo>
                  <a:pt x="38655" y="822039"/>
                </a:lnTo>
                <a:lnTo>
                  <a:pt x="17875" y="836294"/>
                </a:lnTo>
                <a:lnTo>
                  <a:pt x="4270" y="857503"/>
                </a:lnTo>
                <a:lnTo>
                  <a:pt x="0" y="881475"/>
                </a:lnTo>
                <a:lnTo>
                  <a:pt x="5016" y="905303"/>
                </a:lnTo>
                <a:lnTo>
                  <a:pt x="19272" y="926083"/>
                </a:lnTo>
                <a:lnTo>
                  <a:pt x="40481" y="939688"/>
                </a:lnTo>
                <a:lnTo>
                  <a:pt x="64452" y="943959"/>
                </a:lnTo>
                <a:lnTo>
                  <a:pt x="88280" y="938942"/>
                </a:lnTo>
                <a:lnTo>
                  <a:pt x="109061" y="924686"/>
                </a:lnTo>
                <a:lnTo>
                  <a:pt x="122666" y="903477"/>
                </a:lnTo>
                <a:lnTo>
                  <a:pt x="125584" y="887094"/>
                </a:lnTo>
                <a:lnTo>
                  <a:pt x="70326" y="887094"/>
                </a:lnTo>
                <a:lnTo>
                  <a:pt x="56610" y="873886"/>
                </a:lnTo>
                <a:lnTo>
                  <a:pt x="99484" y="829651"/>
                </a:lnTo>
                <a:lnTo>
                  <a:pt x="86455" y="821293"/>
                </a:lnTo>
                <a:lnTo>
                  <a:pt x="62483" y="817022"/>
                </a:lnTo>
                <a:close/>
              </a:path>
              <a:path w="1705609" h="944244">
                <a:moveTo>
                  <a:pt x="99484" y="829651"/>
                </a:moveTo>
                <a:lnTo>
                  <a:pt x="56610" y="873886"/>
                </a:lnTo>
                <a:lnTo>
                  <a:pt x="70326" y="887094"/>
                </a:lnTo>
                <a:lnTo>
                  <a:pt x="113156" y="842904"/>
                </a:lnTo>
                <a:lnTo>
                  <a:pt x="107664" y="834897"/>
                </a:lnTo>
                <a:lnTo>
                  <a:pt x="99484" y="829651"/>
                </a:lnTo>
                <a:close/>
              </a:path>
              <a:path w="1705609" h="944244">
                <a:moveTo>
                  <a:pt x="113156" y="842904"/>
                </a:moveTo>
                <a:lnTo>
                  <a:pt x="70326" y="887094"/>
                </a:lnTo>
                <a:lnTo>
                  <a:pt x="125584" y="887094"/>
                </a:lnTo>
                <a:lnTo>
                  <a:pt x="126936" y="879506"/>
                </a:lnTo>
                <a:lnTo>
                  <a:pt x="121919" y="855678"/>
                </a:lnTo>
                <a:lnTo>
                  <a:pt x="113156" y="842904"/>
                </a:lnTo>
                <a:close/>
              </a:path>
              <a:path w="1705609" h="944244">
                <a:moveTo>
                  <a:pt x="1705578" y="0"/>
                </a:moveTo>
                <a:lnTo>
                  <a:pt x="905097" y="0"/>
                </a:lnTo>
                <a:lnTo>
                  <a:pt x="902557" y="1015"/>
                </a:lnTo>
                <a:lnTo>
                  <a:pt x="900779" y="2920"/>
                </a:lnTo>
                <a:lnTo>
                  <a:pt x="99484" y="829651"/>
                </a:lnTo>
                <a:lnTo>
                  <a:pt x="107664" y="834897"/>
                </a:lnTo>
                <a:lnTo>
                  <a:pt x="113156" y="842904"/>
                </a:lnTo>
                <a:lnTo>
                  <a:pt x="911664" y="19049"/>
                </a:lnTo>
                <a:lnTo>
                  <a:pt x="907637" y="19049"/>
                </a:lnTo>
                <a:lnTo>
                  <a:pt x="914495" y="16128"/>
                </a:lnTo>
                <a:lnTo>
                  <a:pt x="1705578" y="16128"/>
                </a:lnTo>
                <a:lnTo>
                  <a:pt x="1705578" y="0"/>
                </a:lnTo>
                <a:close/>
              </a:path>
              <a:path w="1705609" h="944244">
                <a:moveTo>
                  <a:pt x="914495" y="16128"/>
                </a:moveTo>
                <a:lnTo>
                  <a:pt x="907637" y="19049"/>
                </a:lnTo>
                <a:lnTo>
                  <a:pt x="911664" y="19049"/>
                </a:lnTo>
                <a:lnTo>
                  <a:pt x="914495" y="16128"/>
                </a:lnTo>
                <a:close/>
              </a:path>
              <a:path w="1705609" h="944244">
                <a:moveTo>
                  <a:pt x="1705578" y="16128"/>
                </a:moveTo>
                <a:lnTo>
                  <a:pt x="914495" y="16128"/>
                </a:lnTo>
                <a:lnTo>
                  <a:pt x="911664" y="19049"/>
                </a:lnTo>
                <a:lnTo>
                  <a:pt x="1705578" y="19049"/>
                </a:lnTo>
                <a:lnTo>
                  <a:pt x="1705578" y="16128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 sz="1867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5946592" y="3530871"/>
            <a:ext cx="2873587" cy="169333"/>
            <a:chOff x="4275582" y="2870454"/>
            <a:chExt cx="2155190" cy="127000"/>
          </a:xfrm>
        </p:grpSpPr>
        <p:pic>
          <p:nvPicPr>
            <p:cNvPr id="81" name="object 8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75582" y="2870454"/>
              <a:ext cx="126491" cy="126491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309491" y="2931033"/>
              <a:ext cx="2120900" cy="0"/>
            </a:xfrm>
            <a:custGeom>
              <a:avLst/>
              <a:gdLst/>
              <a:ahLst/>
              <a:cxnLst/>
              <a:rect l="l" t="t" r="r" b="b"/>
              <a:pathLst>
                <a:path w="2120900">
                  <a:moveTo>
                    <a:pt x="212090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 sz="1867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03" name="Grupo 102">
            <a:extLst>
              <a:ext uri="{FF2B5EF4-FFF2-40B4-BE49-F238E27FC236}">
                <a16:creationId xmlns:a16="http://schemas.microsoft.com/office/drawing/2014/main" id="{EAED0A43-8EFF-0F8B-C00C-922B5B06D6F8}"/>
              </a:ext>
            </a:extLst>
          </p:cNvPr>
          <p:cNvGrpSpPr/>
          <p:nvPr/>
        </p:nvGrpSpPr>
        <p:grpSpPr>
          <a:xfrm>
            <a:off x="2057400" y="5679040"/>
            <a:ext cx="8073967" cy="478763"/>
            <a:chOff x="1791862" y="5716056"/>
            <a:chExt cx="8073967" cy="478763"/>
          </a:xfrm>
        </p:grpSpPr>
        <p:sp>
          <p:nvSpPr>
            <p:cNvPr id="35" name="object 35"/>
            <p:cNvSpPr txBox="1"/>
            <p:nvPr/>
          </p:nvSpPr>
          <p:spPr>
            <a:xfrm>
              <a:off x="1791862" y="5716056"/>
              <a:ext cx="3767232" cy="478763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spcBef>
                  <a:spcPts val="133"/>
                </a:spcBef>
              </a:pP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1.</a:t>
              </a:r>
              <a:r>
                <a:rPr sz="1000" i="1" spc="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Lovre</a:t>
              </a:r>
              <a:r>
                <a:rPr sz="1000" i="1" spc="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 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D,</a:t>
              </a:r>
              <a:r>
                <a:rPr sz="1000" i="1" spc="1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 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et</a:t>
              </a:r>
              <a:r>
                <a:rPr sz="1000" i="1" spc="1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al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. </a:t>
              </a:r>
              <a:r>
                <a:rPr sz="1000" i="1" spc="-1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Endocrinol</a:t>
              </a:r>
              <a:r>
                <a:rPr sz="1000" i="1" spc="-2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 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Metab Clin</a:t>
              </a:r>
              <a:r>
                <a:rPr sz="1000" i="1" spc="-1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 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North Am.</a:t>
              </a:r>
              <a:r>
                <a:rPr sz="1000" i="1" spc="1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 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2018;47:237.</a:t>
              </a:r>
              <a:r>
                <a:rPr sz="1000" i="1" spc="-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 </a:t>
              </a:r>
              <a:br>
                <a:rPr lang="es-ES" sz="1000" i="1" spc="-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</a:b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2.</a:t>
              </a:r>
              <a:r>
                <a:rPr sz="1000" i="1" spc="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Ahmed</a:t>
              </a:r>
              <a:r>
                <a:rPr sz="1000" i="1" spc="-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 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A,</a:t>
              </a:r>
              <a:r>
                <a:rPr sz="1000" i="1" spc="1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 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et</a:t>
              </a:r>
              <a:r>
                <a:rPr sz="1000" i="1" spc="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al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. Heart</a:t>
              </a:r>
              <a:r>
                <a:rPr sz="1000" i="1" spc="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 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Fail</a:t>
              </a:r>
              <a:r>
                <a:rPr sz="1000" i="1" spc="-1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 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Clin.</a:t>
              </a:r>
              <a:r>
                <a:rPr sz="1000" i="1" spc="-2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 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2008;4:387.</a:t>
              </a:r>
              <a:r>
                <a:rPr sz="1000" i="1" spc="-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 </a:t>
              </a:r>
              <a:br>
                <a:rPr lang="es-ES" sz="1000" i="1" spc="-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</a:b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3.</a:t>
              </a:r>
              <a:r>
                <a:rPr sz="1000" i="1" spc="1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Vijay</a:t>
              </a:r>
              <a:r>
                <a:rPr sz="1000" i="1" spc="-2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 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K,</a:t>
              </a:r>
              <a:r>
                <a:rPr sz="1000" i="1" spc="1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 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et</a:t>
              </a:r>
              <a:r>
                <a:rPr sz="1000" i="1" spc="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al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.</a:t>
              </a:r>
              <a:r>
                <a:rPr sz="1000" i="1" spc="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 </a:t>
              </a:r>
              <a:r>
                <a:rPr sz="1000" i="1" spc="-1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Cardiorenal</a:t>
              </a:r>
              <a:r>
                <a:rPr sz="1000" i="1" spc="-3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 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Med.</a:t>
              </a:r>
              <a:r>
                <a:rPr sz="1000" i="1" spc="1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 </a:t>
              </a:r>
              <a:r>
                <a:rPr sz="1000" i="1" spc="-1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2022;12(1):1-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10. </a:t>
              </a:r>
            </a:p>
          </p:txBody>
        </p:sp>
        <p:sp>
          <p:nvSpPr>
            <p:cNvPr id="102" name="object 35">
              <a:extLst>
                <a:ext uri="{FF2B5EF4-FFF2-40B4-BE49-F238E27FC236}">
                  <a16:creationId xmlns:a16="http://schemas.microsoft.com/office/drawing/2014/main" id="{97F28FC7-BEEA-9E4E-3C96-7D6B3C2C59E3}"/>
                </a:ext>
              </a:extLst>
            </p:cNvPr>
            <p:cNvSpPr txBox="1"/>
            <p:nvPr/>
          </p:nvSpPr>
          <p:spPr>
            <a:xfrm>
              <a:off x="6098597" y="5716056"/>
              <a:ext cx="3767232" cy="478763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spcBef>
                  <a:spcPts val="133"/>
                </a:spcBef>
              </a:pP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4.</a:t>
              </a:r>
              <a:r>
                <a:rPr sz="1000" i="1" spc="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Afkarian</a:t>
              </a:r>
              <a:r>
                <a:rPr sz="1000" i="1" spc="-1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 </a:t>
              </a:r>
              <a:r>
                <a:rPr sz="1000" i="1" spc="-3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M,</a:t>
              </a:r>
              <a:r>
                <a:rPr lang="es-ES" sz="1000" i="1" spc="-3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 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et</a:t>
              </a:r>
              <a:r>
                <a:rPr sz="1000" i="1" spc="-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al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. JAMA.</a:t>
              </a:r>
              <a:r>
                <a:rPr sz="1000" i="1" spc="-1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 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2016;316:602.</a:t>
              </a:r>
              <a:r>
                <a:rPr sz="1000" i="1" spc="-1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 </a:t>
              </a:r>
              <a:br>
                <a:rPr lang="es-ES" sz="1000" i="1" spc="-1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</a:b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5.</a:t>
              </a:r>
              <a:r>
                <a:rPr sz="1000" i="1" spc="-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Einarson</a:t>
              </a:r>
              <a:r>
                <a:rPr sz="1000" i="1" spc="-1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 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TR,</a:t>
              </a:r>
              <a:r>
                <a:rPr sz="1000" i="1" spc="-2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 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et</a:t>
              </a:r>
              <a:r>
                <a:rPr sz="1000" i="1" spc="-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 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al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.</a:t>
              </a:r>
              <a:r>
                <a:rPr sz="1000" i="1" spc="-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 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Cardiovasc</a:t>
              </a:r>
              <a:r>
                <a:rPr sz="1000" i="1" spc="-2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 </a:t>
              </a:r>
              <a:r>
                <a:rPr sz="1000" i="1" spc="-1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Diabetol.</a:t>
              </a:r>
              <a:r>
                <a:rPr sz="1000" i="1" spc="-2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 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2018;17:83.</a:t>
              </a:r>
              <a:r>
                <a:rPr sz="1000" i="1" spc="-1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 </a:t>
              </a:r>
              <a:br>
                <a:rPr lang="es-ES" sz="1000" i="1" spc="-1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</a:b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6. 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Thomas</a:t>
              </a:r>
              <a:r>
                <a:rPr sz="1000" i="1" spc="-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 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MC, 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et al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.</a:t>
              </a:r>
              <a:r>
                <a:rPr sz="1000" i="1" spc="-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 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Curr</a:t>
              </a:r>
              <a:r>
                <a:rPr sz="1000" i="1" spc="-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 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Cardiol</a:t>
              </a:r>
              <a:r>
                <a:rPr sz="1000" i="1" spc="-1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 </a:t>
              </a:r>
              <a:r>
                <a:rPr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Rev.</a:t>
              </a:r>
              <a:r>
                <a:rPr sz="1000" i="1" spc="-13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 MT"/>
                </a:rPr>
                <a:t> 2016;12:249.</a:t>
              </a:r>
              <a:endParaRPr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 MT"/>
              </a:endParaRPr>
            </a:p>
          </p:txBody>
        </p:sp>
      </p:grpSp>
      <p:grpSp>
        <p:nvGrpSpPr>
          <p:cNvPr id="104" name="object 56">
            <a:extLst>
              <a:ext uri="{FF2B5EF4-FFF2-40B4-BE49-F238E27FC236}">
                <a16:creationId xmlns:a16="http://schemas.microsoft.com/office/drawing/2014/main" id="{07D7EE7B-D46B-CF0A-14F0-88332AA93DC4}"/>
              </a:ext>
            </a:extLst>
          </p:cNvPr>
          <p:cNvGrpSpPr/>
          <p:nvPr/>
        </p:nvGrpSpPr>
        <p:grpSpPr>
          <a:xfrm>
            <a:off x="9708389" y="1443139"/>
            <a:ext cx="1021080" cy="474980"/>
            <a:chOff x="7044690" y="1172717"/>
            <a:chExt cx="765810" cy="356235"/>
          </a:xfrm>
        </p:grpSpPr>
        <p:pic>
          <p:nvPicPr>
            <p:cNvPr id="105" name="object 57">
              <a:extLst>
                <a:ext uri="{FF2B5EF4-FFF2-40B4-BE49-F238E27FC236}">
                  <a16:creationId xmlns:a16="http://schemas.microsoft.com/office/drawing/2014/main" id="{40FC23B1-4589-BE4B-E468-06472E4334A1}"/>
                </a:ext>
              </a:extLst>
            </p:cNvPr>
            <p:cNvPicPr/>
            <p:nvPr/>
          </p:nvPicPr>
          <p:blipFill>
            <a:blip r:embed="rId9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212711" y="1172717"/>
              <a:ext cx="113537" cy="346328"/>
            </a:xfrm>
            <a:prstGeom prst="rect">
              <a:avLst/>
            </a:prstGeom>
          </p:spPr>
        </p:pic>
        <p:sp>
          <p:nvSpPr>
            <p:cNvPr id="106" name="object 58">
              <a:extLst>
                <a:ext uri="{FF2B5EF4-FFF2-40B4-BE49-F238E27FC236}">
                  <a16:creationId xmlns:a16="http://schemas.microsoft.com/office/drawing/2014/main" id="{37EE1E83-C7AD-D79D-29FB-10F4B01F7BBA}"/>
                </a:ext>
              </a:extLst>
            </p:cNvPr>
            <p:cNvSpPr/>
            <p:nvPr/>
          </p:nvSpPr>
          <p:spPr>
            <a:xfrm>
              <a:off x="7212711" y="1272158"/>
              <a:ext cx="113664" cy="247015"/>
            </a:xfrm>
            <a:custGeom>
              <a:avLst/>
              <a:gdLst/>
              <a:ahLst/>
              <a:cxnLst/>
              <a:rect l="l" t="t" r="r" b="b"/>
              <a:pathLst>
                <a:path w="113665" h="247015">
                  <a:moveTo>
                    <a:pt x="86359" y="0"/>
                  </a:moveTo>
                  <a:lnTo>
                    <a:pt x="52071" y="0"/>
                  </a:lnTo>
                  <a:lnTo>
                    <a:pt x="34464" y="0"/>
                  </a:lnTo>
                  <a:lnTo>
                    <a:pt x="27977" y="0"/>
                  </a:lnTo>
                  <a:lnTo>
                    <a:pt x="27050" y="0"/>
                  </a:lnTo>
                  <a:lnTo>
                    <a:pt x="16394" y="2083"/>
                  </a:lnTo>
                  <a:lnTo>
                    <a:pt x="7810" y="7810"/>
                  </a:lnTo>
                  <a:lnTo>
                    <a:pt x="2083" y="16394"/>
                  </a:lnTo>
                  <a:lnTo>
                    <a:pt x="0" y="27051"/>
                  </a:lnTo>
                  <a:lnTo>
                    <a:pt x="0" y="74922"/>
                  </a:lnTo>
                  <a:lnTo>
                    <a:pt x="0" y="99504"/>
                  </a:lnTo>
                  <a:lnTo>
                    <a:pt x="0" y="108561"/>
                  </a:lnTo>
                  <a:lnTo>
                    <a:pt x="0" y="109855"/>
                  </a:lnTo>
                  <a:lnTo>
                    <a:pt x="1825" y="119584"/>
                  </a:lnTo>
                  <a:lnTo>
                    <a:pt x="6984" y="127873"/>
                  </a:lnTo>
                  <a:lnTo>
                    <a:pt x="15001" y="133947"/>
                  </a:lnTo>
                  <a:lnTo>
                    <a:pt x="25399" y="137033"/>
                  </a:lnTo>
                  <a:lnTo>
                    <a:pt x="25399" y="188795"/>
                  </a:lnTo>
                  <a:lnTo>
                    <a:pt x="25399" y="215376"/>
                  </a:lnTo>
                  <a:lnTo>
                    <a:pt x="25399" y="225169"/>
                  </a:lnTo>
                  <a:lnTo>
                    <a:pt x="25399" y="226568"/>
                  </a:lnTo>
                  <a:lnTo>
                    <a:pt x="26888" y="234725"/>
                  </a:lnTo>
                  <a:lnTo>
                    <a:pt x="30924" y="241157"/>
                  </a:lnTo>
                  <a:lnTo>
                    <a:pt x="36865" y="245373"/>
                  </a:lnTo>
                  <a:lnTo>
                    <a:pt x="44068" y="246888"/>
                  </a:lnTo>
                  <a:lnTo>
                    <a:pt x="67817" y="246888"/>
                  </a:lnTo>
                  <a:lnTo>
                    <a:pt x="75975" y="245373"/>
                  </a:lnTo>
                  <a:lnTo>
                    <a:pt x="82407" y="241157"/>
                  </a:lnTo>
                  <a:lnTo>
                    <a:pt x="86623" y="234725"/>
                  </a:lnTo>
                  <a:lnTo>
                    <a:pt x="88137" y="226568"/>
                  </a:lnTo>
                  <a:lnTo>
                    <a:pt x="88137" y="174805"/>
                  </a:lnTo>
                  <a:lnTo>
                    <a:pt x="88137" y="148224"/>
                  </a:lnTo>
                  <a:lnTo>
                    <a:pt x="88137" y="138431"/>
                  </a:lnTo>
                  <a:lnTo>
                    <a:pt x="88137" y="137033"/>
                  </a:lnTo>
                  <a:lnTo>
                    <a:pt x="97839" y="133947"/>
                  </a:lnTo>
                  <a:lnTo>
                    <a:pt x="105933" y="127873"/>
                  </a:lnTo>
                  <a:lnTo>
                    <a:pt x="111480" y="119584"/>
                  </a:lnTo>
                  <a:lnTo>
                    <a:pt x="113537" y="109855"/>
                  </a:lnTo>
                  <a:lnTo>
                    <a:pt x="113537" y="61983"/>
                  </a:lnTo>
                  <a:lnTo>
                    <a:pt x="113537" y="37401"/>
                  </a:lnTo>
                  <a:lnTo>
                    <a:pt x="113537" y="28344"/>
                  </a:lnTo>
                  <a:lnTo>
                    <a:pt x="113537" y="27051"/>
                  </a:lnTo>
                  <a:lnTo>
                    <a:pt x="111452" y="16394"/>
                  </a:lnTo>
                  <a:lnTo>
                    <a:pt x="105711" y="7810"/>
                  </a:lnTo>
                  <a:lnTo>
                    <a:pt x="97089" y="2083"/>
                  </a:lnTo>
                  <a:lnTo>
                    <a:pt x="86359" y="0"/>
                  </a:lnTo>
                  <a:close/>
                </a:path>
              </a:pathLst>
            </a:custGeom>
            <a:ln w="19050">
              <a:solidFill>
                <a:srgbClr val="FFD200"/>
              </a:solidFill>
            </a:ln>
          </p:spPr>
          <p:txBody>
            <a:bodyPr wrap="square" lIns="0" tIns="0" rIns="0" bIns="0" rtlCol="0"/>
            <a:lstStyle/>
            <a:p>
              <a:endParaRPr sz="1867">
                <a:solidFill>
                  <a:schemeClr val="tx1"/>
                </a:solidFill>
                <a:latin typeface="DM Sans Black" panose="020B0604020202020204" charset="0"/>
              </a:endParaRPr>
            </a:p>
          </p:txBody>
        </p:sp>
        <p:pic>
          <p:nvPicPr>
            <p:cNvPr id="107" name="object 59">
              <a:extLst>
                <a:ext uri="{FF2B5EF4-FFF2-40B4-BE49-F238E27FC236}">
                  <a16:creationId xmlns:a16="http://schemas.microsoft.com/office/drawing/2014/main" id="{0FD2852F-B3BA-014E-44BB-607D61B7BDE5}"/>
                </a:ext>
              </a:extLst>
            </p:cNvPr>
            <p:cNvPicPr/>
            <p:nvPr/>
          </p:nvPicPr>
          <p:blipFill>
            <a:blip r:embed="rId10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383780" y="1172717"/>
              <a:ext cx="89916" cy="87629"/>
            </a:xfrm>
            <a:prstGeom prst="rect">
              <a:avLst/>
            </a:prstGeom>
          </p:spPr>
        </p:pic>
        <p:sp>
          <p:nvSpPr>
            <p:cNvPr id="108" name="object 60">
              <a:extLst>
                <a:ext uri="{FF2B5EF4-FFF2-40B4-BE49-F238E27FC236}">
                  <a16:creationId xmlns:a16="http://schemas.microsoft.com/office/drawing/2014/main" id="{972DF694-1C79-650A-FCEC-7FBE6AE2FC18}"/>
                </a:ext>
              </a:extLst>
            </p:cNvPr>
            <p:cNvSpPr/>
            <p:nvPr/>
          </p:nvSpPr>
          <p:spPr>
            <a:xfrm>
              <a:off x="7371207" y="1272158"/>
              <a:ext cx="114300" cy="247015"/>
            </a:xfrm>
            <a:custGeom>
              <a:avLst/>
              <a:gdLst/>
              <a:ahLst/>
              <a:cxnLst/>
              <a:rect l="l" t="t" r="r" b="b"/>
              <a:pathLst>
                <a:path w="114300" h="247015">
                  <a:moveTo>
                    <a:pt x="88773" y="0"/>
                  </a:moveTo>
                  <a:lnTo>
                    <a:pt x="53236" y="0"/>
                  </a:lnTo>
                  <a:lnTo>
                    <a:pt x="34988" y="0"/>
                  </a:lnTo>
                  <a:lnTo>
                    <a:pt x="28265" y="0"/>
                  </a:lnTo>
                  <a:lnTo>
                    <a:pt x="27305" y="0"/>
                  </a:lnTo>
                  <a:lnTo>
                    <a:pt x="16555" y="2083"/>
                  </a:lnTo>
                  <a:lnTo>
                    <a:pt x="7889" y="7810"/>
                  </a:lnTo>
                  <a:lnTo>
                    <a:pt x="2105" y="16394"/>
                  </a:lnTo>
                  <a:lnTo>
                    <a:pt x="0" y="27051"/>
                  </a:lnTo>
                  <a:lnTo>
                    <a:pt x="0" y="74922"/>
                  </a:lnTo>
                  <a:lnTo>
                    <a:pt x="0" y="99504"/>
                  </a:lnTo>
                  <a:lnTo>
                    <a:pt x="0" y="108561"/>
                  </a:lnTo>
                  <a:lnTo>
                    <a:pt x="0" y="109855"/>
                  </a:lnTo>
                  <a:lnTo>
                    <a:pt x="2077" y="119584"/>
                  </a:lnTo>
                  <a:lnTo>
                    <a:pt x="7667" y="127873"/>
                  </a:lnTo>
                  <a:lnTo>
                    <a:pt x="15805" y="133947"/>
                  </a:lnTo>
                  <a:lnTo>
                    <a:pt x="25527" y="137033"/>
                  </a:lnTo>
                  <a:lnTo>
                    <a:pt x="25527" y="188795"/>
                  </a:lnTo>
                  <a:lnTo>
                    <a:pt x="25527" y="215376"/>
                  </a:lnTo>
                  <a:lnTo>
                    <a:pt x="25527" y="225169"/>
                  </a:lnTo>
                  <a:lnTo>
                    <a:pt x="25527" y="226568"/>
                  </a:lnTo>
                  <a:lnTo>
                    <a:pt x="27062" y="234725"/>
                  </a:lnTo>
                  <a:lnTo>
                    <a:pt x="31337" y="241157"/>
                  </a:lnTo>
                  <a:lnTo>
                    <a:pt x="37849" y="245373"/>
                  </a:lnTo>
                  <a:lnTo>
                    <a:pt x="46101" y="246888"/>
                  </a:lnTo>
                  <a:lnTo>
                    <a:pt x="69977" y="246888"/>
                  </a:lnTo>
                  <a:lnTo>
                    <a:pt x="77458" y="245373"/>
                  </a:lnTo>
                  <a:lnTo>
                    <a:pt x="84010" y="241157"/>
                  </a:lnTo>
                  <a:lnTo>
                    <a:pt x="88657" y="234725"/>
                  </a:lnTo>
                  <a:lnTo>
                    <a:pt x="90424" y="226568"/>
                  </a:lnTo>
                  <a:lnTo>
                    <a:pt x="90424" y="174805"/>
                  </a:lnTo>
                  <a:lnTo>
                    <a:pt x="90424" y="148224"/>
                  </a:lnTo>
                  <a:lnTo>
                    <a:pt x="90424" y="138431"/>
                  </a:lnTo>
                  <a:lnTo>
                    <a:pt x="90424" y="137033"/>
                  </a:lnTo>
                  <a:lnTo>
                    <a:pt x="99887" y="133947"/>
                  </a:lnTo>
                  <a:lnTo>
                    <a:pt x="107457" y="127873"/>
                  </a:lnTo>
                  <a:lnTo>
                    <a:pt x="112480" y="119584"/>
                  </a:lnTo>
                  <a:lnTo>
                    <a:pt x="114300" y="109855"/>
                  </a:lnTo>
                  <a:lnTo>
                    <a:pt x="114300" y="61983"/>
                  </a:lnTo>
                  <a:lnTo>
                    <a:pt x="114300" y="37401"/>
                  </a:lnTo>
                  <a:lnTo>
                    <a:pt x="114300" y="28344"/>
                  </a:lnTo>
                  <a:lnTo>
                    <a:pt x="114300" y="27051"/>
                  </a:lnTo>
                  <a:lnTo>
                    <a:pt x="112222" y="16394"/>
                  </a:lnTo>
                  <a:lnTo>
                    <a:pt x="106632" y="7810"/>
                  </a:lnTo>
                  <a:lnTo>
                    <a:pt x="98494" y="2083"/>
                  </a:lnTo>
                  <a:lnTo>
                    <a:pt x="88773" y="0"/>
                  </a:lnTo>
                  <a:close/>
                </a:path>
              </a:pathLst>
            </a:custGeom>
            <a:ln w="19050">
              <a:solidFill>
                <a:srgbClr val="FFD200"/>
              </a:solidFill>
            </a:ln>
          </p:spPr>
          <p:txBody>
            <a:bodyPr wrap="square" lIns="0" tIns="0" rIns="0" bIns="0" rtlCol="0"/>
            <a:lstStyle/>
            <a:p>
              <a:endParaRPr sz="1867">
                <a:solidFill>
                  <a:schemeClr val="tx1"/>
                </a:solidFill>
                <a:latin typeface="DM Sans Black" panose="020B0604020202020204" charset="0"/>
              </a:endParaRPr>
            </a:p>
          </p:txBody>
        </p:sp>
        <p:pic>
          <p:nvPicPr>
            <p:cNvPr id="109" name="object 61">
              <a:extLst>
                <a:ext uri="{FF2B5EF4-FFF2-40B4-BE49-F238E27FC236}">
                  <a16:creationId xmlns:a16="http://schemas.microsoft.com/office/drawing/2014/main" id="{D178901B-D8B7-11E6-31FB-647BF0D353E1}"/>
                </a:ext>
              </a:extLst>
            </p:cNvPr>
            <p:cNvPicPr/>
            <p:nvPr/>
          </p:nvPicPr>
          <p:blipFill>
            <a:blip r:embed="rId11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541514" y="1172717"/>
              <a:ext cx="88392" cy="87629"/>
            </a:xfrm>
            <a:prstGeom prst="rect">
              <a:avLst/>
            </a:prstGeom>
          </p:spPr>
        </p:pic>
        <p:sp>
          <p:nvSpPr>
            <p:cNvPr id="110" name="object 62">
              <a:extLst>
                <a:ext uri="{FF2B5EF4-FFF2-40B4-BE49-F238E27FC236}">
                  <a16:creationId xmlns:a16="http://schemas.microsoft.com/office/drawing/2014/main" id="{CBCA42B0-B9F8-99E1-1055-95BDAAE37D15}"/>
                </a:ext>
              </a:extLst>
            </p:cNvPr>
            <p:cNvSpPr/>
            <p:nvPr/>
          </p:nvSpPr>
          <p:spPr>
            <a:xfrm>
              <a:off x="7529703" y="1272158"/>
              <a:ext cx="113664" cy="247015"/>
            </a:xfrm>
            <a:custGeom>
              <a:avLst/>
              <a:gdLst/>
              <a:ahLst/>
              <a:cxnLst/>
              <a:rect l="l" t="t" r="r" b="b"/>
              <a:pathLst>
                <a:path w="113665" h="247015">
                  <a:moveTo>
                    <a:pt x="86486" y="0"/>
                  </a:moveTo>
                  <a:lnTo>
                    <a:pt x="52125" y="0"/>
                  </a:lnTo>
                  <a:lnTo>
                    <a:pt x="34480" y="0"/>
                  </a:lnTo>
                  <a:lnTo>
                    <a:pt x="27979" y="0"/>
                  </a:lnTo>
                  <a:lnTo>
                    <a:pt x="27050" y="0"/>
                  </a:lnTo>
                  <a:lnTo>
                    <a:pt x="16394" y="2083"/>
                  </a:lnTo>
                  <a:lnTo>
                    <a:pt x="7810" y="7810"/>
                  </a:lnTo>
                  <a:lnTo>
                    <a:pt x="2083" y="16394"/>
                  </a:lnTo>
                  <a:lnTo>
                    <a:pt x="0" y="27051"/>
                  </a:lnTo>
                  <a:lnTo>
                    <a:pt x="0" y="74922"/>
                  </a:lnTo>
                  <a:lnTo>
                    <a:pt x="0" y="99504"/>
                  </a:lnTo>
                  <a:lnTo>
                    <a:pt x="0" y="108561"/>
                  </a:lnTo>
                  <a:lnTo>
                    <a:pt x="0" y="109855"/>
                  </a:lnTo>
                  <a:lnTo>
                    <a:pt x="2057" y="119584"/>
                  </a:lnTo>
                  <a:lnTo>
                    <a:pt x="7604" y="127873"/>
                  </a:lnTo>
                  <a:lnTo>
                    <a:pt x="15698" y="133947"/>
                  </a:lnTo>
                  <a:lnTo>
                    <a:pt x="25399" y="137033"/>
                  </a:lnTo>
                  <a:lnTo>
                    <a:pt x="25399" y="188795"/>
                  </a:lnTo>
                  <a:lnTo>
                    <a:pt x="25399" y="215376"/>
                  </a:lnTo>
                  <a:lnTo>
                    <a:pt x="25399" y="225169"/>
                  </a:lnTo>
                  <a:lnTo>
                    <a:pt x="25399" y="226568"/>
                  </a:lnTo>
                  <a:lnTo>
                    <a:pt x="26914" y="234725"/>
                  </a:lnTo>
                  <a:lnTo>
                    <a:pt x="31130" y="241157"/>
                  </a:lnTo>
                  <a:lnTo>
                    <a:pt x="37562" y="245373"/>
                  </a:lnTo>
                  <a:lnTo>
                    <a:pt x="45719" y="246888"/>
                  </a:lnTo>
                  <a:lnTo>
                    <a:pt x="69468" y="246888"/>
                  </a:lnTo>
                  <a:lnTo>
                    <a:pt x="76672" y="245373"/>
                  </a:lnTo>
                  <a:lnTo>
                    <a:pt x="82613" y="241157"/>
                  </a:lnTo>
                  <a:lnTo>
                    <a:pt x="86649" y="234725"/>
                  </a:lnTo>
                  <a:lnTo>
                    <a:pt x="88137" y="226568"/>
                  </a:lnTo>
                  <a:lnTo>
                    <a:pt x="88137" y="174805"/>
                  </a:lnTo>
                  <a:lnTo>
                    <a:pt x="88137" y="148224"/>
                  </a:lnTo>
                  <a:lnTo>
                    <a:pt x="88137" y="138431"/>
                  </a:lnTo>
                  <a:lnTo>
                    <a:pt x="88137" y="137033"/>
                  </a:lnTo>
                  <a:lnTo>
                    <a:pt x="98536" y="133947"/>
                  </a:lnTo>
                  <a:lnTo>
                    <a:pt x="106552" y="127873"/>
                  </a:lnTo>
                  <a:lnTo>
                    <a:pt x="111712" y="119584"/>
                  </a:lnTo>
                  <a:lnTo>
                    <a:pt x="113537" y="109855"/>
                  </a:lnTo>
                  <a:lnTo>
                    <a:pt x="113537" y="61983"/>
                  </a:lnTo>
                  <a:lnTo>
                    <a:pt x="113537" y="37401"/>
                  </a:lnTo>
                  <a:lnTo>
                    <a:pt x="113537" y="28344"/>
                  </a:lnTo>
                  <a:lnTo>
                    <a:pt x="113537" y="27051"/>
                  </a:lnTo>
                  <a:lnTo>
                    <a:pt x="111454" y="16394"/>
                  </a:lnTo>
                  <a:lnTo>
                    <a:pt x="105727" y="7810"/>
                  </a:lnTo>
                  <a:lnTo>
                    <a:pt x="97143" y="2083"/>
                  </a:lnTo>
                  <a:lnTo>
                    <a:pt x="86486" y="0"/>
                  </a:lnTo>
                  <a:close/>
                </a:path>
              </a:pathLst>
            </a:custGeom>
            <a:ln w="19049">
              <a:solidFill>
                <a:srgbClr val="FFD200"/>
              </a:solidFill>
            </a:ln>
          </p:spPr>
          <p:txBody>
            <a:bodyPr wrap="square" lIns="0" tIns="0" rIns="0" bIns="0" rtlCol="0"/>
            <a:lstStyle/>
            <a:p>
              <a:endParaRPr sz="1867">
                <a:solidFill>
                  <a:schemeClr val="tx1"/>
                </a:solidFill>
                <a:latin typeface="DM Sans Black" panose="020B0604020202020204" charset="0"/>
              </a:endParaRPr>
            </a:p>
          </p:txBody>
        </p:sp>
        <p:pic>
          <p:nvPicPr>
            <p:cNvPr id="111" name="object 63">
              <a:extLst>
                <a:ext uri="{FF2B5EF4-FFF2-40B4-BE49-F238E27FC236}">
                  <a16:creationId xmlns:a16="http://schemas.microsoft.com/office/drawing/2014/main" id="{CD681BE4-9583-B25B-1907-3F67E160C12A}"/>
                </a:ext>
              </a:extLst>
            </p:cNvPr>
            <p:cNvPicPr/>
            <p:nvPr/>
          </p:nvPicPr>
          <p:blipFill>
            <a:blip r:embed="rId1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699248" y="1172717"/>
              <a:ext cx="89153" cy="87629"/>
            </a:xfrm>
            <a:prstGeom prst="rect">
              <a:avLst/>
            </a:prstGeom>
          </p:spPr>
        </p:pic>
        <p:sp>
          <p:nvSpPr>
            <p:cNvPr id="112" name="object 64">
              <a:extLst>
                <a:ext uri="{FF2B5EF4-FFF2-40B4-BE49-F238E27FC236}">
                  <a16:creationId xmlns:a16="http://schemas.microsoft.com/office/drawing/2014/main" id="{D1E4A543-DE03-41E1-3818-210CBFC2A2E5}"/>
                </a:ext>
              </a:extLst>
            </p:cNvPr>
            <p:cNvSpPr/>
            <p:nvPr/>
          </p:nvSpPr>
          <p:spPr>
            <a:xfrm>
              <a:off x="7687437" y="1272158"/>
              <a:ext cx="113664" cy="247015"/>
            </a:xfrm>
            <a:custGeom>
              <a:avLst/>
              <a:gdLst/>
              <a:ahLst/>
              <a:cxnLst/>
              <a:rect l="l" t="t" r="r" b="b"/>
              <a:pathLst>
                <a:path w="113665" h="247015">
                  <a:moveTo>
                    <a:pt x="86359" y="0"/>
                  </a:moveTo>
                  <a:lnTo>
                    <a:pt x="52071" y="0"/>
                  </a:lnTo>
                  <a:lnTo>
                    <a:pt x="34464" y="0"/>
                  </a:lnTo>
                  <a:lnTo>
                    <a:pt x="27977" y="0"/>
                  </a:lnTo>
                  <a:lnTo>
                    <a:pt x="27050" y="0"/>
                  </a:lnTo>
                  <a:lnTo>
                    <a:pt x="16394" y="2083"/>
                  </a:lnTo>
                  <a:lnTo>
                    <a:pt x="7810" y="7810"/>
                  </a:lnTo>
                  <a:lnTo>
                    <a:pt x="2083" y="16394"/>
                  </a:lnTo>
                  <a:lnTo>
                    <a:pt x="0" y="27051"/>
                  </a:lnTo>
                  <a:lnTo>
                    <a:pt x="0" y="74922"/>
                  </a:lnTo>
                  <a:lnTo>
                    <a:pt x="0" y="99504"/>
                  </a:lnTo>
                  <a:lnTo>
                    <a:pt x="0" y="108561"/>
                  </a:lnTo>
                  <a:lnTo>
                    <a:pt x="0" y="109855"/>
                  </a:lnTo>
                  <a:lnTo>
                    <a:pt x="2057" y="119584"/>
                  </a:lnTo>
                  <a:lnTo>
                    <a:pt x="7604" y="127873"/>
                  </a:lnTo>
                  <a:lnTo>
                    <a:pt x="15698" y="133947"/>
                  </a:lnTo>
                  <a:lnTo>
                    <a:pt x="25399" y="137033"/>
                  </a:lnTo>
                  <a:lnTo>
                    <a:pt x="25399" y="188795"/>
                  </a:lnTo>
                  <a:lnTo>
                    <a:pt x="25399" y="215376"/>
                  </a:lnTo>
                  <a:lnTo>
                    <a:pt x="25399" y="225169"/>
                  </a:lnTo>
                  <a:lnTo>
                    <a:pt x="25399" y="226568"/>
                  </a:lnTo>
                  <a:lnTo>
                    <a:pt x="26914" y="234725"/>
                  </a:lnTo>
                  <a:lnTo>
                    <a:pt x="31130" y="241157"/>
                  </a:lnTo>
                  <a:lnTo>
                    <a:pt x="37562" y="245373"/>
                  </a:lnTo>
                  <a:lnTo>
                    <a:pt x="45719" y="246888"/>
                  </a:lnTo>
                  <a:lnTo>
                    <a:pt x="69468" y="246888"/>
                  </a:lnTo>
                  <a:lnTo>
                    <a:pt x="76672" y="245373"/>
                  </a:lnTo>
                  <a:lnTo>
                    <a:pt x="82613" y="241157"/>
                  </a:lnTo>
                  <a:lnTo>
                    <a:pt x="86649" y="234725"/>
                  </a:lnTo>
                  <a:lnTo>
                    <a:pt x="88137" y="226568"/>
                  </a:lnTo>
                  <a:lnTo>
                    <a:pt x="88137" y="174805"/>
                  </a:lnTo>
                  <a:lnTo>
                    <a:pt x="88137" y="148224"/>
                  </a:lnTo>
                  <a:lnTo>
                    <a:pt x="88137" y="138431"/>
                  </a:lnTo>
                  <a:lnTo>
                    <a:pt x="88137" y="137033"/>
                  </a:lnTo>
                  <a:lnTo>
                    <a:pt x="98536" y="133947"/>
                  </a:lnTo>
                  <a:lnTo>
                    <a:pt x="106552" y="127873"/>
                  </a:lnTo>
                  <a:lnTo>
                    <a:pt x="111712" y="119584"/>
                  </a:lnTo>
                  <a:lnTo>
                    <a:pt x="113537" y="109855"/>
                  </a:lnTo>
                  <a:lnTo>
                    <a:pt x="113537" y="61983"/>
                  </a:lnTo>
                  <a:lnTo>
                    <a:pt x="113537" y="37401"/>
                  </a:lnTo>
                  <a:lnTo>
                    <a:pt x="113537" y="28344"/>
                  </a:lnTo>
                  <a:lnTo>
                    <a:pt x="113537" y="27051"/>
                  </a:lnTo>
                  <a:lnTo>
                    <a:pt x="111452" y="16394"/>
                  </a:lnTo>
                  <a:lnTo>
                    <a:pt x="105711" y="7810"/>
                  </a:lnTo>
                  <a:lnTo>
                    <a:pt x="97089" y="2083"/>
                  </a:lnTo>
                  <a:lnTo>
                    <a:pt x="86359" y="0"/>
                  </a:lnTo>
                  <a:close/>
                </a:path>
              </a:pathLst>
            </a:custGeom>
            <a:ln w="19050">
              <a:solidFill>
                <a:srgbClr val="FFD200"/>
              </a:solidFill>
            </a:ln>
          </p:spPr>
          <p:txBody>
            <a:bodyPr wrap="square" lIns="0" tIns="0" rIns="0" bIns="0" rtlCol="0"/>
            <a:lstStyle/>
            <a:p>
              <a:endParaRPr sz="1867">
                <a:solidFill>
                  <a:schemeClr val="tx1"/>
                </a:solidFill>
                <a:latin typeface="DM Sans Black" panose="020B0604020202020204" charset="0"/>
              </a:endParaRPr>
            </a:p>
          </p:txBody>
        </p:sp>
        <p:pic>
          <p:nvPicPr>
            <p:cNvPr id="113" name="object 65">
              <a:extLst>
                <a:ext uri="{FF2B5EF4-FFF2-40B4-BE49-F238E27FC236}">
                  <a16:creationId xmlns:a16="http://schemas.microsoft.com/office/drawing/2014/main" id="{C4BAF578-5C83-F505-0B1F-8A24EF5EEA0F}"/>
                </a:ext>
              </a:extLst>
            </p:cNvPr>
            <p:cNvPicPr/>
            <p:nvPr/>
          </p:nvPicPr>
          <p:blipFill>
            <a:blip r:embed="rId1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054215" y="1172717"/>
              <a:ext cx="113537" cy="346328"/>
            </a:xfrm>
            <a:prstGeom prst="rect">
              <a:avLst/>
            </a:prstGeom>
          </p:spPr>
        </p:pic>
        <p:sp>
          <p:nvSpPr>
            <p:cNvPr id="114" name="object 66">
              <a:extLst>
                <a:ext uri="{FF2B5EF4-FFF2-40B4-BE49-F238E27FC236}">
                  <a16:creationId xmlns:a16="http://schemas.microsoft.com/office/drawing/2014/main" id="{880F5B7B-F776-E453-01FF-9186E3ABD7A6}"/>
                </a:ext>
              </a:extLst>
            </p:cNvPr>
            <p:cNvSpPr/>
            <p:nvPr/>
          </p:nvSpPr>
          <p:spPr>
            <a:xfrm>
              <a:off x="7054215" y="1272158"/>
              <a:ext cx="113664" cy="247015"/>
            </a:xfrm>
            <a:custGeom>
              <a:avLst/>
              <a:gdLst/>
              <a:ahLst/>
              <a:cxnLst/>
              <a:rect l="l" t="t" r="r" b="b"/>
              <a:pathLst>
                <a:path w="113665" h="247015">
                  <a:moveTo>
                    <a:pt x="86486" y="0"/>
                  </a:moveTo>
                  <a:lnTo>
                    <a:pt x="52125" y="0"/>
                  </a:lnTo>
                  <a:lnTo>
                    <a:pt x="34480" y="0"/>
                  </a:lnTo>
                  <a:lnTo>
                    <a:pt x="27979" y="0"/>
                  </a:lnTo>
                  <a:lnTo>
                    <a:pt x="27050" y="0"/>
                  </a:lnTo>
                  <a:lnTo>
                    <a:pt x="16394" y="2083"/>
                  </a:lnTo>
                  <a:lnTo>
                    <a:pt x="7810" y="7810"/>
                  </a:lnTo>
                  <a:lnTo>
                    <a:pt x="2083" y="16394"/>
                  </a:lnTo>
                  <a:lnTo>
                    <a:pt x="0" y="27051"/>
                  </a:lnTo>
                  <a:lnTo>
                    <a:pt x="0" y="74922"/>
                  </a:lnTo>
                  <a:lnTo>
                    <a:pt x="0" y="99504"/>
                  </a:lnTo>
                  <a:lnTo>
                    <a:pt x="0" y="108561"/>
                  </a:lnTo>
                  <a:lnTo>
                    <a:pt x="0" y="109855"/>
                  </a:lnTo>
                  <a:lnTo>
                    <a:pt x="1825" y="119584"/>
                  </a:lnTo>
                  <a:lnTo>
                    <a:pt x="6984" y="127873"/>
                  </a:lnTo>
                  <a:lnTo>
                    <a:pt x="15001" y="133947"/>
                  </a:lnTo>
                  <a:lnTo>
                    <a:pt x="25399" y="137033"/>
                  </a:lnTo>
                  <a:lnTo>
                    <a:pt x="25399" y="188795"/>
                  </a:lnTo>
                  <a:lnTo>
                    <a:pt x="25399" y="215376"/>
                  </a:lnTo>
                  <a:lnTo>
                    <a:pt x="25399" y="225169"/>
                  </a:lnTo>
                  <a:lnTo>
                    <a:pt x="25399" y="226568"/>
                  </a:lnTo>
                  <a:lnTo>
                    <a:pt x="26888" y="234725"/>
                  </a:lnTo>
                  <a:lnTo>
                    <a:pt x="30924" y="241157"/>
                  </a:lnTo>
                  <a:lnTo>
                    <a:pt x="36865" y="245373"/>
                  </a:lnTo>
                  <a:lnTo>
                    <a:pt x="44068" y="246888"/>
                  </a:lnTo>
                  <a:lnTo>
                    <a:pt x="67817" y="246888"/>
                  </a:lnTo>
                  <a:lnTo>
                    <a:pt x="75975" y="245373"/>
                  </a:lnTo>
                  <a:lnTo>
                    <a:pt x="82407" y="241157"/>
                  </a:lnTo>
                  <a:lnTo>
                    <a:pt x="86623" y="234725"/>
                  </a:lnTo>
                  <a:lnTo>
                    <a:pt x="88137" y="226568"/>
                  </a:lnTo>
                  <a:lnTo>
                    <a:pt x="88137" y="174805"/>
                  </a:lnTo>
                  <a:lnTo>
                    <a:pt x="88137" y="148224"/>
                  </a:lnTo>
                  <a:lnTo>
                    <a:pt x="88137" y="138431"/>
                  </a:lnTo>
                  <a:lnTo>
                    <a:pt x="88137" y="137033"/>
                  </a:lnTo>
                  <a:lnTo>
                    <a:pt x="97839" y="133947"/>
                  </a:lnTo>
                  <a:lnTo>
                    <a:pt x="105933" y="127873"/>
                  </a:lnTo>
                  <a:lnTo>
                    <a:pt x="111480" y="119584"/>
                  </a:lnTo>
                  <a:lnTo>
                    <a:pt x="113537" y="109855"/>
                  </a:lnTo>
                  <a:lnTo>
                    <a:pt x="113537" y="61983"/>
                  </a:lnTo>
                  <a:lnTo>
                    <a:pt x="113537" y="37401"/>
                  </a:lnTo>
                  <a:lnTo>
                    <a:pt x="113537" y="28344"/>
                  </a:lnTo>
                  <a:lnTo>
                    <a:pt x="113537" y="27051"/>
                  </a:lnTo>
                  <a:lnTo>
                    <a:pt x="111454" y="16394"/>
                  </a:lnTo>
                  <a:lnTo>
                    <a:pt x="105727" y="7810"/>
                  </a:lnTo>
                  <a:lnTo>
                    <a:pt x="97143" y="2083"/>
                  </a:lnTo>
                  <a:lnTo>
                    <a:pt x="86486" y="0"/>
                  </a:lnTo>
                  <a:close/>
                </a:path>
              </a:pathLst>
            </a:custGeom>
            <a:ln w="19049">
              <a:solidFill>
                <a:srgbClr val="FFD200"/>
              </a:solidFill>
            </a:ln>
          </p:spPr>
          <p:txBody>
            <a:bodyPr wrap="square" lIns="0" tIns="0" rIns="0" bIns="0" rtlCol="0"/>
            <a:lstStyle/>
            <a:p>
              <a:endParaRPr sz="1867">
                <a:solidFill>
                  <a:schemeClr val="tx1"/>
                </a:solidFill>
                <a:latin typeface="DM Sans Black" panose="020B0604020202020204" charset="0"/>
              </a:endParaRPr>
            </a:p>
          </p:txBody>
        </p:sp>
      </p:grpSp>
      <p:grpSp>
        <p:nvGrpSpPr>
          <p:cNvPr id="115" name="object 68">
            <a:extLst>
              <a:ext uri="{FF2B5EF4-FFF2-40B4-BE49-F238E27FC236}">
                <a16:creationId xmlns:a16="http://schemas.microsoft.com/office/drawing/2014/main" id="{DAFB5C02-DD96-AFE8-8750-8D04E5E96358}"/>
              </a:ext>
            </a:extLst>
          </p:cNvPr>
          <p:cNvGrpSpPr/>
          <p:nvPr/>
        </p:nvGrpSpPr>
        <p:grpSpPr>
          <a:xfrm>
            <a:off x="9650392" y="4205888"/>
            <a:ext cx="1020233" cy="474980"/>
            <a:chOff x="7078980" y="3400044"/>
            <a:chExt cx="765175" cy="356235"/>
          </a:xfrm>
        </p:grpSpPr>
        <p:pic>
          <p:nvPicPr>
            <p:cNvPr id="116" name="object 69">
              <a:extLst>
                <a:ext uri="{FF2B5EF4-FFF2-40B4-BE49-F238E27FC236}">
                  <a16:creationId xmlns:a16="http://schemas.microsoft.com/office/drawing/2014/main" id="{50CB7625-D049-13C6-BC6C-6BD997699A68}"/>
                </a:ext>
              </a:extLst>
            </p:cNvPr>
            <p:cNvPicPr/>
            <p:nvPr/>
          </p:nvPicPr>
          <p:blipFill>
            <a:blip r:embed="rId1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247001" y="3400044"/>
              <a:ext cx="113537" cy="346329"/>
            </a:xfrm>
            <a:prstGeom prst="rect">
              <a:avLst/>
            </a:prstGeom>
          </p:spPr>
        </p:pic>
        <p:sp>
          <p:nvSpPr>
            <p:cNvPr id="117" name="object 70">
              <a:extLst>
                <a:ext uri="{FF2B5EF4-FFF2-40B4-BE49-F238E27FC236}">
                  <a16:creationId xmlns:a16="http://schemas.microsoft.com/office/drawing/2014/main" id="{B2535BF5-8E49-39C9-441A-40D83211C3FA}"/>
                </a:ext>
              </a:extLst>
            </p:cNvPr>
            <p:cNvSpPr/>
            <p:nvPr/>
          </p:nvSpPr>
          <p:spPr>
            <a:xfrm>
              <a:off x="7247001" y="3499485"/>
              <a:ext cx="113664" cy="247015"/>
            </a:xfrm>
            <a:custGeom>
              <a:avLst/>
              <a:gdLst/>
              <a:ahLst/>
              <a:cxnLst/>
              <a:rect l="l" t="t" r="r" b="b"/>
              <a:pathLst>
                <a:path w="113665" h="247014">
                  <a:moveTo>
                    <a:pt x="86486" y="0"/>
                  </a:moveTo>
                  <a:lnTo>
                    <a:pt x="52125" y="0"/>
                  </a:lnTo>
                  <a:lnTo>
                    <a:pt x="34480" y="0"/>
                  </a:lnTo>
                  <a:lnTo>
                    <a:pt x="27979" y="0"/>
                  </a:lnTo>
                  <a:lnTo>
                    <a:pt x="27050" y="0"/>
                  </a:lnTo>
                  <a:lnTo>
                    <a:pt x="16394" y="2083"/>
                  </a:lnTo>
                  <a:lnTo>
                    <a:pt x="7810" y="7810"/>
                  </a:lnTo>
                  <a:lnTo>
                    <a:pt x="2083" y="16394"/>
                  </a:lnTo>
                  <a:lnTo>
                    <a:pt x="0" y="27051"/>
                  </a:lnTo>
                  <a:lnTo>
                    <a:pt x="0" y="74922"/>
                  </a:lnTo>
                  <a:lnTo>
                    <a:pt x="0" y="99504"/>
                  </a:lnTo>
                  <a:lnTo>
                    <a:pt x="0" y="108561"/>
                  </a:lnTo>
                  <a:lnTo>
                    <a:pt x="0" y="109855"/>
                  </a:lnTo>
                  <a:lnTo>
                    <a:pt x="1825" y="119584"/>
                  </a:lnTo>
                  <a:lnTo>
                    <a:pt x="6984" y="127873"/>
                  </a:lnTo>
                  <a:lnTo>
                    <a:pt x="15001" y="133947"/>
                  </a:lnTo>
                  <a:lnTo>
                    <a:pt x="25399" y="137033"/>
                  </a:lnTo>
                  <a:lnTo>
                    <a:pt x="25399" y="188795"/>
                  </a:lnTo>
                  <a:lnTo>
                    <a:pt x="25399" y="215376"/>
                  </a:lnTo>
                  <a:lnTo>
                    <a:pt x="25399" y="225169"/>
                  </a:lnTo>
                  <a:lnTo>
                    <a:pt x="25399" y="226568"/>
                  </a:lnTo>
                  <a:lnTo>
                    <a:pt x="26888" y="234725"/>
                  </a:lnTo>
                  <a:lnTo>
                    <a:pt x="30924" y="241157"/>
                  </a:lnTo>
                  <a:lnTo>
                    <a:pt x="36865" y="245373"/>
                  </a:lnTo>
                  <a:lnTo>
                    <a:pt x="44068" y="246888"/>
                  </a:lnTo>
                  <a:lnTo>
                    <a:pt x="67817" y="246888"/>
                  </a:lnTo>
                  <a:lnTo>
                    <a:pt x="75975" y="245373"/>
                  </a:lnTo>
                  <a:lnTo>
                    <a:pt x="82407" y="241157"/>
                  </a:lnTo>
                  <a:lnTo>
                    <a:pt x="86623" y="234725"/>
                  </a:lnTo>
                  <a:lnTo>
                    <a:pt x="88137" y="226568"/>
                  </a:lnTo>
                  <a:lnTo>
                    <a:pt x="88137" y="174805"/>
                  </a:lnTo>
                  <a:lnTo>
                    <a:pt x="88137" y="148224"/>
                  </a:lnTo>
                  <a:lnTo>
                    <a:pt x="88137" y="138431"/>
                  </a:lnTo>
                  <a:lnTo>
                    <a:pt x="88137" y="137033"/>
                  </a:lnTo>
                  <a:lnTo>
                    <a:pt x="97839" y="133947"/>
                  </a:lnTo>
                  <a:lnTo>
                    <a:pt x="105933" y="127873"/>
                  </a:lnTo>
                  <a:lnTo>
                    <a:pt x="111480" y="119584"/>
                  </a:lnTo>
                  <a:lnTo>
                    <a:pt x="113537" y="109855"/>
                  </a:lnTo>
                  <a:lnTo>
                    <a:pt x="113537" y="61983"/>
                  </a:lnTo>
                  <a:lnTo>
                    <a:pt x="113537" y="37401"/>
                  </a:lnTo>
                  <a:lnTo>
                    <a:pt x="113537" y="28344"/>
                  </a:lnTo>
                  <a:lnTo>
                    <a:pt x="113537" y="27051"/>
                  </a:lnTo>
                  <a:lnTo>
                    <a:pt x="111454" y="16394"/>
                  </a:lnTo>
                  <a:lnTo>
                    <a:pt x="105727" y="7810"/>
                  </a:lnTo>
                  <a:lnTo>
                    <a:pt x="97143" y="2083"/>
                  </a:lnTo>
                  <a:lnTo>
                    <a:pt x="86486" y="0"/>
                  </a:lnTo>
                  <a:close/>
                </a:path>
              </a:pathLst>
            </a:custGeom>
            <a:ln w="19049">
              <a:solidFill>
                <a:srgbClr val="FFD200"/>
              </a:solidFill>
            </a:ln>
          </p:spPr>
          <p:txBody>
            <a:bodyPr wrap="square" lIns="0" tIns="0" rIns="0" bIns="0" rtlCol="0"/>
            <a:lstStyle/>
            <a:p>
              <a:endParaRPr sz="1867">
                <a:solidFill>
                  <a:schemeClr val="tx1"/>
                </a:solidFill>
                <a:latin typeface="DM Sans Black" panose="020B0604020202020204" charset="0"/>
              </a:endParaRPr>
            </a:p>
          </p:txBody>
        </p:sp>
        <p:pic>
          <p:nvPicPr>
            <p:cNvPr id="118" name="object 71">
              <a:extLst>
                <a:ext uri="{FF2B5EF4-FFF2-40B4-BE49-F238E27FC236}">
                  <a16:creationId xmlns:a16="http://schemas.microsoft.com/office/drawing/2014/main" id="{079A9523-B769-A6F3-4A9E-0EFC4C81EFDB}"/>
                </a:ext>
              </a:extLst>
            </p:cNvPr>
            <p:cNvPicPr/>
            <p:nvPr/>
          </p:nvPicPr>
          <p:blipFill>
            <a:blip r:embed="rId1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418070" y="3400044"/>
              <a:ext cx="89916" cy="88391"/>
            </a:xfrm>
            <a:prstGeom prst="rect">
              <a:avLst/>
            </a:prstGeom>
          </p:spPr>
        </p:pic>
        <p:sp>
          <p:nvSpPr>
            <p:cNvPr id="119" name="object 72">
              <a:extLst>
                <a:ext uri="{FF2B5EF4-FFF2-40B4-BE49-F238E27FC236}">
                  <a16:creationId xmlns:a16="http://schemas.microsoft.com/office/drawing/2014/main" id="{3B84142B-4EE9-2AD7-9E2E-1B7552191B01}"/>
                </a:ext>
              </a:extLst>
            </p:cNvPr>
            <p:cNvSpPr/>
            <p:nvPr/>
          </p:nvSpPr>
          <p:spPr>
            <a:xfrm>
              <a:off x="7405497" y="3499485"/>
              <a:ext cx="113664" cy="247015"/>
            </a:xfrm>
            <a:custGeom>
              <a:avLst/>
              <a:gdLst/>
              <a:ahLst/>
              <a:cxnLst/>
              <a:rect l="l" t="t" r="r" b="b"/>
              <a:pathLst>
                <a:path w="113665" h="247014">
                  <a:moveTo>
                    <a:pt x="88138" y="0"/>
                  </a:moveTo>
                  <a:lnTo>
                    <a:pt x="52822" y="0"/>
                  </a:lnTo>
                  <a:lnTo>
                    <a:pt x="34686" y="0"/>
                  </a:lnTo>
                  <a:lnTo>
                    <a:pt x="28005" y="0"/>
                  </a:lnTo>
                  <a:lnTo>
                    <a:pt x="27051" y="0"/>
                  </a:lnTo>
                  <a:lnTo>
                    <a:pt x="16394" y="2083"/>
                  </a:lnTo>
                  <a:lnTo>
                    <a:pt x="7810" y="7810"/>
                  </a:lnTo>
                  <a:lnTo>
                    <a:pt x="2083" y="16394"/>
                  </a:lnTo>
                  <a:lnTo>
                    <a:pt x="0" y="27051"/>
                  </a:lnTo>
                  <a:lnTo>
                    <a:pt x="0" y="74922"/>
                  </a:lnTo>
                  <a:lnTo>
                    <a:pt x="0" y="99504"/>
                  </a:lnTo>
                  <a:lnTo>
                    <a:pt x="0" y="108561"/>
                  </a:lnTo>
                  <a:lnTo>
                    <a:pt x="0" y="109855"/>
                  </a:lnTo>
                  <a:lnTo>
                    <a:pt x="2057" y="119584"/>
                  </a:lnTo>
                  <a:lnTo>
                    <a:pt x="7604" y="127873"/>
                  </a:lnTo>
                  <a:lnTo>
                    <a:pt x="15698" y="133947"/>
                  </a:lnTo>
                  <a:lnTo>
                    <a:pt x="25400" y="137033"/>
                  </a:lnTo>
                  <a:lnTo>
                    <a:pt x="25400" y="188795"/>
                  </a:lnTo>
                  <a:lnTo>
                    <a:pt x="25400" y="215376"/>
                  </a:lnTo>
                  <a:lnTo>
                    <a:pt x="25400" y="225169"/>
                  </a:lnTo>
                  <a:lnTo>
                    <a:pt x="25400" y="226568"/>
                  </a:lnTo>
                  <a:lnTo>
                    <a:pt x="26914" y="234725"/>
                  </a:lnTo>
                  <a:lnTo>
                    <a:pt x="31130" y="241157"/>
                  </a:lnTo>
                  <a:lnTo>
                    <a:pt x="37562" y="245373"/>
                  </a:lnTo>
                  <a:lnTo>
                    <a:pt x="45720" y="246888"/>
                  </a:lnTo>
                  <a:lnTo>
                    <a:pt x="69469" y="246888"/>
                  </a:lnTo>
                  <a:lnTo>
                    <a:pt x="76930" y="245373"/>
                  </a:lnTo>
                  <a:lnTo>
                    <a:pt x="83439" y="241157"/>
                  </a:lnTo>
                  <a:lnTo>
                    <a:pt x="88042" y="234725"/>
                  </a:lnTo>
                  <a:lnTo>
                    <a:pt x="89789" y="226568"/>
                  </a:lnTo>
                  <a:lnTo>
                    <a:pt x="89789" y="174805"/>
                  </a:lnTo>
                  <a:lnTo>
                    <a:pt x="89789" y="148224"/>
                  </a:lnTo>
                  <a:lnTo>
                    <a:pt x="89789" y="138431"/>
                  </a:lnTo>
                  <a:lnTo>
                    <a:pt x="89789" y="137033"/>
                  </a:lnTo>
                  <a:lnTo>
                    <a:pt x="99232" y="133947"/>
                  </a:lnTo>
                  <a:lnTo>
                    <a:pt x="106759" y="127873"/>
                  </a:lnTo>
                  <a:lnTo>
                    <a:pt x="111738" y="119584"/>
                  </a:lnTo>
                  <a:lnTo>
                    <a:pt x="113538" y="109855"/>
                  </a:lnTo>
                  <a:lnTo>
                    <a:pt x="113538" y="61983"/>
                  </a:lnTo>
                  <a:lnTo>
                    <a:pt x="113538" y="37401"/>
                  </a:lnTo>
                  <a:lnTo>
                    <a:pt x="113538" y="28344"/>
                  </a:lnTo>
                  <a:lnTo>
                    <a:pt x="113538" y="27051"/>
                  </a:lnTo>
                  <a:lnTo>
                    <a:pt x="111480" y="16394"/>
                  </a:lnTo>
                  <a:lnTo>
                    <a:pt x="105933" y="7810"/>
                  </a:lnTo>
                  <a:lnTo>
                    <a:pt x="97839" y="2083"/>
                  </a:lnTo>
                  <a:lnTo>
                    <a:pt x="88138" y="0"/>
                  </a:lnTo>
                  <a:close/>
                </a:path>
              </a:pathLst>
            </a:custGeom>
            <a:ln w="19049">
              <a:solidFill>
                <a:srgbClr val="FFD200"/>
              </a:solidFill>
            </a:ln>
          </p:spPr>
          <p:txBody>
            <a:bodyPr wrap="square" lIns="0" tIns="0" rIns="0" bIns="0" rtlCol="0"/>
            <a:lstStyle/>
            <a:p>
              <a:endParaRPr sz="1867">
                <a:solidFill>
                  <a:schemeClr val="tx1"/>
                </a:solidFill>
                <a:latin typeface="DM Sans Black" panose="020B0604020202020204" charset="0"/>
              </a:endParaRPr>
            </a:p>
          </p:txBody>
        </p:sp>
        <p:pic>
          <p:nvPicPr>
            <p:cNvPr id="120" name="object 73">
              <a:extLst>
                <a:ext uri="{FF2B5EF4-FFF2-40B4-BE49-F238E27FC236}">
                  <a16:creationId xmlns:a16="http://schemas.microsoft.com/office/drawing/2014/main" id="{447F7F21-CF01-559B-7F59-5150C58325D4}"/>
                </a:ext>
              </a:extLst>
            </p:cNvPr>
            <p:cNvPicPr/>
            <p:nvPr/>
          </p:nvPicPr>
          <p:blipFill>
            <a:blip r:embed="rId1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575804" y="3400044"/>
              <a:ext cx="88392" cy="88391"/>
            </a:xfrm>
            <a:prstGeom prst="rect">
              <a:avLst/>
            </a:prstGeom>
          </p:spPr>
        </p:pic>
        <p:sp>
          <p:nvSpPr>
            <p:cNvPr id="121" name="object 74">
              <a:extLst>
                <a:ext uri="{FF2B5EF4-FFF2-40B4-BE49-F238E27FC236}">
                  <a16:creationId xmlns:a16="http://schemas.microsoft.com/office/drawing/2014/main" id="{68EB3FE9-C2E6-2206-62BE-755A1D4B248E}"/>
                </a:ext>
              </a:extLst>
            </p:cNvPr>
            <p:cNvSpPr/>
            <p:nvPr/>
          </p:nvSpPr>
          <p:spPr>
            <a:xfrm>
              <a:off x="7563993" y="3499485"/>
              <a:ext cx="113030" cy="247015"/>
            </a:xfrm>
            <a:custGeom>
              <a:avLst/>
              <a:gdLst/>
              <a:ahLst/>
              <a:cxnLst/>
              <a:rect l="l" t="t" r="r" b="b"/>
              <a:pathLst>
                <a:path w="113029" h="247014">
                  <a:moveTo>
                    <a:pt x="85851" y="0"/>
                  </a:moveTo>
                  <a:lnTo>
                    <a:pt x="51784" y="0"/>
                  </a:lnTo>
                  <a:lnTo>
                    <a:pt x="34289" y="0"/>
                  </a:lnTo>
                  <a:lnTo>
                    <a:pt x="27844" y="0"/>
                  </a:lnTo>
                  <a:lnTo>
                    <a:pt x="26923" y="0"/>
                  </a:lnTo>
                  <a:lnTo>
                    <a:pt x="16341" y="2083"/>
                  </a:lnTo>
                  <a:lnTo>
                    <a:pt x="7794" y="7810"/>
                  </a:lnTo>
                  <a:lnTo>
                    <a:pt x="2081" y="16394"/>
                  </a:lnTo>
                  <a:lnTo>
                    <a:pt x="0" y="27051"/>
                  </a:lnTo>
                  <a:lnTo>
                    <a:pt x="0" y="74922"/>
                  </a:lnTo>
                  <a:lnTo>
                    <a:pt x="0" y="99504"/>
                  </a:lnTo>
                  <a:lnTo>
                    <a:pt x="0" y="108561"/>
                  </a:lnTo>
                  <a:lnTo>
                    <a:pt x="0" y="109855"/>
                  </a:lnTo>
                  <a:lnTo>
                    <a:pt x="2055" y="119584"/>
                  </a:lnTo>
                  <a:lnTo>
                    <a:pt x="7588" y="127873"/>
                  </a:lnTo>
                  <a:lnTo>
                    <a:pt x="15644" y="133947"/>
                  </a:lnTo>
                  <a:lnTo>
                    <a:pt x="25272" y="137033"/>
                  </a:lnTo>
                  <a:lnTo>
                    <a:pt x="25272" y="188795"/>
                  </a:lnTo>
                  <a:lnTo>
                    <a:pt x="25272" y="215376"/>
                  </a:lnTo>
                  <a:lnTo>
                    <a:pt x="25272" y="225169"/>
                  </a:lnTo>
                  <a:lnTo>
                    <a:pt x="25272" y="226568"/>
                  </a:lnTo>
                  <a:lnTo>
                    <a:pt x="26767" y="234725"/>
                  </a:lnTo>
                  <a:lnTo>
                    <a:pt x="30940" y="241157"/>
                  </a:lnTo>
                  <a:lnTo>
                    <a:pt x="37328" y="245373"/>
                  </a:lnTo>
                  <a:lnTo>
                    <a:pt x="45465" y="246888"/>
                  </a:lnTo>
                  <a:lnTo>
                    <a:pt x="68960" y="246888"/>
                  </a:lnTo>
                  <a:lnTo>
                    <a:pt x="76144" y="245373"/>
                  </a:lnTo>
                  <a:lnTo>
                    <a:pt x="82041" y="241157"/>
                  </a:lnTo>
                  <a:lnTo>
                    <a:pt x="86034" y="234725"/>
                  </a:lnTo>
                  <a:lnTo>
                    <a:pt x="87502" y="226568"/>
                  </a:lnTo>
                  <a:lnTo>
                    <a:pt x="87502" y="174805"/>
                  </a:lnTo>
                  <a:lnTo>
                    <a:pt x="87502" y="148224"/>
                  </a:lnTo>
                  <a:lnTo>
                    <a:pt x="87502" y="138431"/>
                  </a:lnTo>
                  <a:lnTo>
                    <a:pt x="87502" y="137033"/>
                  </a:lnTo>
                  <a:lnTo>
                    <a:pt x="97827" y="133947"/>
                  </a:lnTo>
                  <a:lnTo>
                    <a:pt x="105806" y="127873"/>
                  </a:lnTo>
                  <a:lnTo>
                    <a:pt x="110952" y="119584"/>
                  </a:lnTo>
                  <a:lnTo>
                    <a:pt x="112775" y="109855"/>
                  </a:lnTo>
                  <a:lnTo>
                    <a:pt x="112775" y="61983"/>
                  </a:lnTo>
                  <a:lnTo>
                    <a:pt x="112775" y="37401"/>
                  </a:lnTo>
                  <a:lnTo>
                    <a:pt x="112775" y="28344"/>
                  </a:lnTo>
                  <a:lnTo>
                    <a:pt x="112775" y="27051"/>
                  </a:lnTo>
                  <a:lnTo>
                    <a:pt x="110694" y="16394"/>
                  </a:lnTo>
                  <a:lnTo>
                    <a:pt x="104981" y="7810"/>
                  </a:lnTo>
                  <a:lnTo>
                    <a:pt x="96434" y="2083"/>
                  </a:lnTo>
                  <a:lnTo>
                    <a:pt x="85851" y="0"/>
                  </a:lnTo>
                  <a:close/>
                </a:path>
              </a:pathLst>
            </a:custGeom>
            <a:ln w="19050">
              <a:solidFill>
                <a:srgbClr val="FFD200"/>
              </a:solidFill>
            </a:ln>
          </p:spPr>
          <p:txBody>
            <a:bodyPr wrap="square" lIns="0" tIns="0" rIns="0" bIns="0" rtlCol="0"/>
            <a:lstStyle/>
            <a:p>
              <a:endParaRPr sz="1867">
                <a:solidFill>
                  <a:schemeClr val="tx1"/>
                </a:solidFill>
                <a:latin typeface="DM Sans Black" panose="020B0604020202020204" charset="0"/>
              </a:endParaRPr>
            </a:p>
          </p:txBody>
        </p:sp>
        <p:pic>
          <p:nvPicPr>
            <p:cNvPr id="122" name="object 75">
              <a:extLst>
                <a:ext uri="{FF2B5EF4-FFF2-40B4-BE49-F238E27FC236}">
                  <a16:creationId xmlns:a16="http://schemas.microsoft.com/office/drawing/2014/main" id="{C106A605-CEB7-1EE3-A5CF-B2E8EB996D81}"/>
                </a:ext>
              </a:extLst>
            </p:cNvPr>
            <p:cNvPicPr/>
            <p:nvPr/>
          </p:nvPicPr>
          <p:blipFill>
            <a:blip r:embed="rId1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733538" y="3400044"/>
              <a:ext cx="88392" cy="88391"/>
            </a:xfrm>
            <a:prstGeom prst="rect">
              <a:avLst/>
            </a:prstGeom>
          </p:spPr>
        </p:pic>
        <p:sp>
          <p:nvSpPr>
            <p:cNvPr id="123" name="object 76">
              <a:extLst>
                <a:ext uri="{FF2B5EF4-FFF2-40B4-BE49-F238E27FC236}">
                  <a16:creationId xmlns:a16="http://schemas.microsoft.com/office/drawing/2014/main" id="{31F90D2B-7197-A4E7-6726-E8FD6A35F90B}"/>
                </a:ext>
              </a:extLst>
            </p:cNvPr>
            <p:cNvSpPr/>
            <p:nvPr/>
          </p:nvSpPr>
          <p:spPr>
            <a:xfrm>
              <a:off x="7721727" y="3499485"/>
              <a:ext cx="113030" cy="247015"/>
            </a:xfrm>
            <a:custGeom>
              <a:avLst/>
              <a:gdLst/>
              <a:ahLst/>
              <a:cxnLst/>
              <a:rect l="l" t="t" r="r" b="b"/>
              <a:pathLst>
                <a:path w="113029" h="247014">
                  <a:moveTo>
                    <a:pt x="85851" y="0"/>
                  </a:moveTo>
                  <a:lnTo>
                    <a:pt x="51784" y="0"/>
                  </a:lnTo>
                  <a:lnTo>
                    <a:pt x="34289" y="0"/>
                  </a:lnTo>
                  <a:lnTo>
                    <a:pt x="27844" y="0"/>
                  </a:lnTo>
                  <a:lnTo>
                    <a:pt x="26923" y="0"/>
                  </a:lnTo>
                  <a:lnTo>
                    <a:pt x="16341" y="2083"/>
                  </a:lnTo>
                  <a:lnTo>
                    <a:pt x="7794" y="7810"/>
                  </a:lnTo>
                  <a:lnTo>
                    <a:pt x="2081" y="16394"/>
                  </a:lnTo>
                  <a:lnTo>
                    <a:pt x="0" y="27051"/>
                  </a:lnTo>
                  <a:lnTo>
                    <a:pt x="0" y="74922"/>
                  </a:lnTo>
                  <a:lnTo>
                    <a:pt x="0" y="99504"/>
                  </a:lnTo>
                  <a:lnTo>
                    <a:pt x="0" y="108561"/>
                  </a:lnTo>
                  <a:lnTo>
                    <a:pt x="0" y="109855"/>
                  </a:lnTo>
                  <a:lnTo>
                    <a:pt x="2055" y="119584"/>
                  </a:lnTo>
                  <a:lnTo>
                    <a:pt x="7588" y="127873"/>
                  </a:lnTo>
                  <a:lnTo>
                    <a:pt x="15644" y="133947"/>
                  </a:lnTo>
                  <a:lnTo>
                    <a:pt x="25272" y="137033"/>
                  </a:lnTo>
                  <a:lnTo>
                    <a:pt x="25272" y="188795"/>
                  </a:lnTo>
                  <a:lnTo>
                    <a:pt x="25272" y="215376"/>
                  </a:lnTo>
                  <a:lnTo>
                    <a:pt x="25272" y="225169"/>
                  </a:lnTo>
                  <a:lnTo>
                    <a:pt x="25272" y="226568"/>
                  </a:lnTo>
                  <a:lnTo>
                    <a:pt x="26767" y="234725"/>
                  </a:lnTo>
                  <a:lnTo>
                    <a:pt x="30940" y="241157"/>
                  </a:lnTo>
                  <a:lnTo>
                    <a:pt x="37328" y="245373"/>
                  </a:lnTo>
                  <a:lnTo>
                    <a:pt x="45465" y="246888"/>
                  </a:lnTo>
                  <a:lnTo>
                    <a:pt x="68960" y="246888"/>
                  </a:lnTo>
                  <a:lnTo>
                    <a:pt x="76144" y="245373"/>
                  </a:lnTo>
                  <a:lnTo>
                    <a:pt x="82041" y="241157"/>
                  </a:lnTo>
                  <a:lnTo>
                    <a:pt x="86034" y="234725"/>
                  </a:lnTo>
                  <a:lnTo>
                    <a:pt x="87502" y="226568"/>
                  </a:lnTo>
                  <a:lnTo>
                    <a:pt x="87502" y="174805"/>
                  </a:lnTo>
                  <a:lnTo>
                    <a:pt x="87502" y="148224"/>
                  </a:lnTo>
                  <a:lnTo>
                    <a:pt x="87502" y="138431"/>
                  </a:lnTo>
                  <a:lnTo>
                    <a:pt x="87502" y="137033"/>
                  </a:lnTo>
                  <a:lnTo>
                    <a:pt x="97827" y="133947"/>
                  </a:lnTo>
                  <a:lnTo>
                    <a:pt x="105806" y="127873"/>
                  </a:lnTo>
                  <a:lnTo>
                    <a:pt x="110952" y="119584"/>
                  </a:lnTo>
                  <a:lnTo>
                    <a:pt x="112775" y="109855"/>
                  </a:lnTo>
                  <a:lnTo>
                    <a:pt x="112775" y="61983"/>
                  </a:lnTo>
                  <a:lnTo>
                    <a:pt x="112775" y="37401"/>
                  </a:lnTo>
                  <a:lnTo>
                    <a:pt x="112775" y="28344"/>
                  </a:lnTo>
                  <a:lnTo>
                    <a:pt x="112775" y="27051"/>
                  </a:lnTo>
                  <a:lnTo>
                    <a:pt x="110694" y="16394"/>
                  </a:lnTo>
                  <a:lnTo>
                    <a:pt x="104981" y="7810"/>
                  </a:lnTo>
                  <a:lnTo>
                    <a:pt x="96434" y="2083"/>
                  </a:lnTo>
                  <a:lnTo>
                    <a:pt x="85851" y="0"/>
                  </a:lnTo>
                  <a:close/>
                </a:path>
              </a:pathLst>
            </a:custGeom>
            <a:ln w="19050">
              <a:solidFill>
                <a:srgbClr val="FFD200"/>
              </a:solidFill>
            </a:ln>
          </p:spPr>
          <p:txBody>
            <a:bodyPr wrap="square" lIns="0" tIns="0" rIns="0" bIns="0" rtlCol="0"/>
            <a:lstStyle/>
            <a:p>
              <a:endParaRPr sz="1867">
                <a:solidFill>
                  <a:schemeClr val="tx1"/>
                </a:solidFill>
                <a:latin typeface="DM Sans Black" panose="020B0604020202020204" charset="0"/>
              </a:endParaRPr>
            </a:p>
          </p:txBody>
        </p:sp>
        <p:pic>
          <p:nvPicPr>
            <p:cNvPr id="124" name="object 77">
              <a:extLst>
                <a:ext uri="{FF2B5EF4-FFF2-40B4-BE49-F238E27FC236}">
                  <a16:creationId xmlns:a16="http://schemas.microsoft.com/office/drawing/2014/main" id="{D1352295-AE18-3DBB-ABA7-748E795096F2}"/>
                </a:ext>
              </a:extLst>
            </p:cNvPr>
            <p:cNvPicPr/>
            <p:nvPr/>
          </p:nvPicPr>
          <p:blipFill>
            <a:blip r:embed="rId1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088505" y="3400044"/>
              <a:ext cx="113537" cy="346329"/>
            </a:xfrm>
            <a:prstGeom prst="rect">
              <a:avLst/>
            </a:prstGeom>
          </p:spPr>
        </p:pic>
        <p:sp>
          <p:nvSpPr>
            <p:cNvPr id="125" name="object 78">
              <a:extLst>
                <a:ext uri="{FF2B5EF4-FFF2-40B4-BE49-F238E27FC236}">
                  <a16:creationId xmlns:a16="http://schemas.microsoft.com/office/drawing/2014/main" id="{2A614BE3-96B5-7266-653A-A8F8DB7A193E}"/>
                </a:ext>
              </a:extLst>
            </p:cNvPr>
            <p:cNvSpPr/>
            <p:nvPr/>
          </p:nvSpPr>
          <p:spPr>
            <a:xfrm>
              <a:off x="7088505" y="3499485"/>
              <a:ext cx="113664" cy="247015"/>
            </a:xfrm>
            <a:custGeom>
              <a:avLst/>
              <a:gdLst/>
              <a:ahLst/>
              <a:cxnLst/>
              <a:rect l="l" t="t" r="r" b="b"/>
              <a:pathLst>
                <a:path w="113665" h="247014">
                  <a:moveTo>
                    <a:pt x="86486" y="0"/>
                  </a:moveTo>
                  <a:lnTo>
                    <a:pt x="52125" y="0"/>
                  </a:lnTo>
                  <a:lnTo>
                    <a:pt x="34480" y="0"/>
                  </a:lnTo>
                  <a:lnTo>
                    <a:pt x="27979" y="0"/>
                  </a:lnTo>
                  <a:lnTo>
                    <a:pt x="27050" y="0"/>
                  </a:lnTo>
                  <a:lnTo>
                    <a:pt x="16394" y="2083"/>
                  </a:lnTo>
                  <a:lnTo>
                    <a:pt x="7810" y="7810"/>
                  </a:lnTo>
                  <a:lnTo>
                    <a:pt x="2083" y="16394"/>
                  </a:lnTo>
                  <a:lnTo>
                    <a:pt x="0" y="27051"/>
                  </a:lnTo>
                  <a:lnTo>
                    <a:pt x="0" y="74922"/>
                  </a:lnTo>
                  <a:lnTo>
                    <a:pt x="0" y="99504"/>
                  </a:lnTo>
                  <a:lnTo>
                    <a:pt x="0" y="108561"/>
                  </a:lnTo>
                  <a:lnTo>
                    <a:pt x="0" y="109855"/>
                  </a:lnTo>
                  <a:lnTo>
                    <a:pt x="1825" y="119584"/>
                  </a:lnTo>
                  <a:lnTo>
                    <a:pt x="6984" y="127873"/>
                  </a:lnTo>
                  <a:lnTo>
                    <a:pt x="15001" y="133947"/>
                  </a:lnTo>
                  <a:lnTo>
                    <a:pt x="25399" y="137033"/>
                  </a:lnTo>
                  <a:lnTo>
                    <a:pt x="25399" y="188795"/>
                  </a:lnTo>
                  <a:lnTo>
                    <a:pt x="25399" y="215376"/>
                  </a:lnTo>
                  <a:lnTo>
                    <a:pt x="25399" y="225169"/>
                  </a:lnTo>
                  <a:lnTo>
                    <a:pt x="25399" y="226568"/>
                  </a:lnTo>
                  <a:lnTo>
                    <a:pt x="26888" y="234725"/>
                  </a:lnTo>
                  <a:lnTo>
                    <a:pt x="30924" y="241157"/>
                  </a:lnTo>
                  <a:lnTo>
                    <a:pt x="36865" y="245373"/>
                  </a:lnTo>
                  <a:lnTo>
                    <a:pt x="44068" y="246888"/>
                  </a:lnTo>
                  <a:lnTo>
                    <a:pt x="67817" y="246888"/>
                  </a:lnTo>
                  <a:lnTo>
                    <a:pt x="75975" y="245373"/>
                  </a:lnTo>
                  <a:lnTo>
                    <a:pt x="82407" y="241157"/>
                  </a:lnTo>
                  <a:lnTo>
                    <a:pt x="86623" y="234725"/>
                  </a:lnTo>
                  <a:lnTo>
                    <a:pt x="88137" y="226568"/>
                  </a:lnTo>
                  <a:lnTo>
                    <a:pt x="88137" y="174805"/>
                  </a:lnTo>
                  <a:lnTo>
                    <a:pt x="88137" y="148224"/>
                  </a:lnTo>
                  <a:lnTo>
                    <a:pt x="88137" y="138431"/>
                  </a:lnTo>
                  <a:lnTo>
                    <a:pt x="88137" y="137033"/>
                  </a:lnTo>
                  <a:lnTo>
                    <a:pt x="97839" y="133947"/>
                  </a:lnTo>
                  <a:lnTo>
                    <a:pt x="105933" y="127873"/>
                  </a:lnTo>
                  <a:lnTo>
                    <a:pt x="111480" y="119584"/>
                  </a:lnTo>
                  <a:lnTo>
                    <a:pt x="113537" y="109855"/>
                  </a:lnTo>
                  <a:lnTo>
                    <a:pt x="113537" y="61983"/>
                  </a:lnTo>
                  <a:lnTo>
                    <a:pt x="113537" y="37401"/>
                  </a:lnTo>
                  <a:lnTo>
                    <a:pt x="113537" y="28344"/>
                  </a:lnTo>
                  <a:lnTo>
                    <a:pt x="113537" y="27051"/>
                  </a:lnTo>
                  <a:lnTo>
                    <a:pt x="111454" y="16394"/>
                  </a:lnTo>
                  <a:lnTo>
                    <a:pt x="105727" y="7810"/>
                  </a:lnTo>
                  <a:lnTo>
                    <a:pt x="97143" y="2083"/>
                  </a:lnTo>
                  <a:lnTo>
                    <a:pt x="86486" y="0"/>
                  </a:lnTo>
                  <a:close/>
                </a:path>
              </a:pathLst>
            </a:custGeom>
            <a:ln w="19049">
              <a:solidFill>
                <a:srgbClr val="FFD200"/>
              </a:solidFill>
            </a:ln>
          </p:spPr>
          <p:txBody>
            <a:bodyPr wrap="square" lIns="0" tIns="0" rIns="0" bIns="0" rtlCol="0"/>
            <a:lstStyle/>
            <a:p>
              <a:endParaRPr sz="1867">
                <a:solidFill>
                  <a:schemeClr val="tx1"/>
                </a:solidFill>
                <a:latin typeface="DM Sans Black" panose="020B0604020202020204" charset="0"/>
              </a:endParaRPr>
            </a:p>
          </p:txBody>
        </p:sp>
      </p:grpSp>
      <p:grpSp>
        <p:nvGrpSpPr>
          <p:cNvPr id="126" name="object 83">
            <a:extLst>
              <a:ext uri="{FF2B5EF4-FFF2-40B4-BE49-F238E27FC236}">
                <a16:creationId xmlns:a16="http://schemas.microsoft.com/office/drawing/2014/main" id="{E39C3670-2F4F-6EE6-112C-EA60AFDCFED4}"/>
              </a:ext>
            </a:extLst>
          </p:cNvPr>
          <p:cNvGrpSpPr/>
          <p:nvPr/>
        </p:nvGrpSpPr>
        <p:grpSpPr>
          <a:xfrm>
            <a:off x="9708812" y="2837730"/>
            <a:ext cx="1020233" cy="474980"/>
            <a:chOff x="7078980" y="2311145"/>
            <a:chExt cx="765175" cy="356235"/>
          </a:xfrm>
        </p:grpSpPr>
        <p:pic>
          <p:nvPicPr>
            <p:cNvPr id="127" name="object 84">
              <a:extLst>
                <a:ext uri="{FF2B5EF4-FFF2-40B4-BE49-F238E27FC236}">
                  <a16:creationId xmlns:a16="http://schemas.microsoft.com/office/drawing/2014/main" id="{45B0A52A-4044-E5F6-7BBD-4AA5EF66FC6E}"/>
                </a:ext>
              </a:extLst>
            </p:cNvPr>
            <p:cNvPicPr/>
            <p:nvPr/>
          </p:nvPicPr>
          <p:blipFill>
            <a:blip r:embed="rId1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259574" y="2311145"/>
              <a:ext cx="88392" cy="87629"/>
            </a:xfrm>
            <a:prstGeom prst="rect">
              <a:avLst/>
            </a:prstGeom>
          </p:spPr>
        </p:pic>
        <p:sp>
          <p:nvSpPr>
            <p:cNvPr id="128" name="object 85">
              <a:extLst>
                <a:ext uri="{FF2B5EF4-FFF2-40B4-BE49-F238E27FC236}">
                  <a16:creationId xmlns:a16="http://schemas.microsoft.com/office/drawing/2014/main" id="{BC7588DB-DFCE-AF9E-912B-A417EBB96095}"/>
                </a:ext>
              </a:extLst>
            </p:cNvPr>
            <p:cNvSpPr/>
            <p:nvPr/>
          </p:nvSpPr>
          <p:spPr>
            <a:xfrm>
              <a:off x="7247001" y="2410586"/>
              <a:ext cx="113664" cy="247015"/>
            </a:xfrm>
            <a:custGeom>
              <a:avLst/>
              <a:gdLst/>
              <a:ahLst/>
              <a:cxnLst/>
              <a:rect l="l" t="t" r="r" b="b"/>
              <a:pathLst>
                <a:path w="113665" h="247014">
                  <a:moveTo>
                    <a:pt x="86486" y="0"/>
                  </a:moveTo>
                  <a:lnTo>
                    <a:pt x="52125" y="0"/>
                  </a:lnTo>
                  <a:lnTo>
                    <a:pt x="34480" y="0"/>
                  </a:lnTo>
                  <a:lnTo>
                    <a:pt x="27979" y="0"/>
                  </a:lnTo>
                  <a:lnTo>
                    <a:pt x="27050" y="0"/>
                  </a:lnTo>
                  <a:lnTo>
                    <a:pt x="16394" y="2083"/>
                  </a:lnTo>
                  <a:lnTo>
                    <a:pt x="7810" y="7810"/>
                  </a:lnTo>
                  <a:lnTo>
                    <a:pt x="2083" y="16394"/>
                  </a:lnTo>
                  <a:lnTo>
                    <a:pt x="0" y="27051"/>
                  </a:lnTo>
                  <a:lnTo>
                    <a:pt x="0" y="74922"/>
                  </a:lnTo>
                  <a:lnTo>
                    <a:pt x="0" y="99504"/>
                  </a:lnTo>
                  <a:lnTo>
                    <a:pt x="0" y="108561"/>
                  </a:lnTo>
                  <a:lnTo>
                    <a:pt x="0" y="109855"/>
                  </a:lnTo>
                  <a:lnTo>
                    <a:pt x="1825" y="119584"/>
                  </a:lnTo>
                  <a:lnTo>
                    <a:pt x="6984" y="127873"/>
                  </a:lnTo>
                  <a:lnTo>
                    <a:pt x="15001" y="133947"/>
                  </a:lnTo>
                  <a:lnTo>
                    <a:pt x="25399" y="137033"/>
                  </a:lnTo>
                  <a:lnTo>
                    <a:pt x="25399" y="188795"/>
                  </a:lnTo>
                  <a:lnTo>
                    <a:pt x="25399" y="215376"/>
                  </a:lnTo>
                  <a:lnTo>
                    <a:pt x="25399" y="225169"/>
                  </a:lnTo>
                  <a:lnTo>
                    <a:pt x="25399" y="226568"/>
                  </a:lnTo>
                  <a:lnTo>
                    <a:pt x="26888" y="234725"/>
                  </a:lnTo>
                  <a:lnTo>
                    <a:pt x="30924" y="241157"/>
                  </a:lnTo>
                  <a:lnTo>
                    <a:pt x="36865" y="245373"/>
                  </a:lnTo>
                  <a:lnTo>
                    <a:pt x="44068" y="246888"/>
                  </a:lnTo>
                  <a:lnTo>
                    <a:pt x="67817" y="246888"/>
                  </a:lnTo>
                  <a:lnTo>
                    <a:pt x="75975" y="245373"/>
                  </a:lnTo>
                  <a:lnTo>
                    <a:pt x="82407" y="241157"/>
                  </a:lnTo>
                  <a:lnTo>
                    <a:pt x="86623" y="234725"/>
                  </a:lnTo>
                  <a:lnTo>
                    <a:pt x="88137" y="226568"/>
                  </a:lnTo>
                  <a:lnTo>
                    <a:pt x="88137" y="174805"/>
                  </a:lnTo>
                  <a:lnTo>
                    <a:pt x="88137" y="148224"/>
                  </a:lnTo>
                  <a:lnTo>
                    <a:pt x="88137" y="138431"/>
                  </a:lnTo>
                  <a:lnTo>
                    <a:pt x="88137" y="137033"/>
                  </a:lnTo>
                  <a:lnTo>
                    <a:pt x="97839" y="133947"/>
                  </a:lnTo>
                  <a:lnTo>
                    <a:pt x="105933" y="127873"/>
                  </a:lnTo>
                  <a:lnTo>
                    <a:pt x="111480" y="119584"/>
                  </a:lnTo>
                  <a:lnTo>
                    <a:pt x="113537" y="109855"/>
                  </a:lnTo>
                  <a:lnTo>
                    <a:pt x="113537" y="61983"/>
                  </a:lnTo>
                  <a:lnTo>
                    <a:pt x="113537" y="37401"/>
                  </a:lnTo>
                  <a:lnTo>
                    <a:pt x="113537" y="28344"/>
                  </a:lnTo>
                  <a:lnTo>
                    <a:pt x="113537" y="27051"/>
                  </a:lnTo>
                  <a:lnTo>
                    <a:pt x="111454" y="16394"/>
                  </a:lnTo>
                  <a:lnTo>
                    <a:pt x="105727" y="7810"/>
                  </a:lnTo>
                  <a:lnTo>
                    <a:pt x="97143" y="2083"/>
                  </a:lnTo>
                  <a:lnTo>
                    <a:pt x="86486" y="0"/>
                  </a:lnTo>
                  <a:close/>
                </a:path>
              </a:pathLst>
            </a:custGeom>
            <a:ln w="19049">
              <a:solidFill>
                <a:srgbClr val="FFD200"/>
              </a:solidFill>
            </a:ln>
          </p:spPr>
          <p:txBody>
            <a:bodyPr wrap="square" lIns="0" tIns="0" rIns="0" bIns="0" rtlCol="0"/>
            <a:lstStyle/>
            <a:p>
              <a:endParaRPr sz="1867">
                <a:solidFill>
                  <a:schemeClr val="tx1"/>
                </a:solidFill>
                <a:latin typeface="DM Sans Black" panose="020B0604020202020204" charset="0"/>
              </a:endParaRPr>
            </a:p>
          </p:txBody>
        </p:sp>
        <p:pic>
          <p:nvPicPr>
            <p:cNvPr id="129" name="object 86">
              <a:extLst>
                <a:ext uri="{FF2B5EF4-FFF2-40B4-BE49-F238E27FC236}">
                  <a16:creationId xmlns:a16="http://schemas.microsoft.com/office/drawing/2014/main" id="{39F6F5B4-DAED-02FF-3D6C-E6B8128F1CBC}"/>
                </a:ext>
              </a:extLst>
            </p:cNvPr>
            <p:cNvPicPr/>
            <p:nvPr/>
          </p:nvPicPr>
          <p:blipFill>
            <a:blip r:embed="rId19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418070" y="2311145"/>
              <a:ext cx="89916" cy="87629"/>
            </a:xfrm>
            <a:prstGeom prst="rect">
              <a:avLst/>
            </a:prstGeom>
          </p:spPr>
        </p:pic>
        <p:sp>
          <p:nvSpPr>
            <p:cNvPr id="130" name="object 87">
              <a:extLst>
                <a:ext uri="{FF2B5EF4-FFF2-40B4-BE49-F238E27FC236}">
                  <a16:creationId xmlns:a16="http://schemas.microsoft.com/office/drawing/2014/main" id="{4E8B4957-02D4-1A2E-C44A-E3C1AD70860F}"/>
                </a:ext>
              </a:extLst>
            </p:cNvPr>
            <p:cNvSpPr/>
            <p:nvPr/>
          </p:nvSpPr>
          <p:spPr>
            <a:xfrm>
              <a:off x="7405497" y="2410586"/>
              <a:ext cx="113664" cy="247015"/>
            </a:xfrm>
            <a:custGeom>
              <a:avLst/>
              <a:gdLst/>
              <a:ahLst/>
              <a:cxnLst/>
              <a:rect l="l" t="t" r="r" b="b"/>
              <a:pathLst>
                <a:path w="113665" h="247014">
                  <a:moveTo>
                    <a:pt x="88138" y="0"/>
                  </a:moveTo>
                  <a:lnTo>
                    <a:pt x="52822" y="0"/>
                  </a:lnTo>
                  <a:lnTo>
                    <a:pt x="34686" y="0"/>
                  </a:lnTo>
                  <a:lnTo>
                    <a:pt x="28005" y="0"/>
                  </a:lnTo>
                  <a:lnTo>
                    <a:pt x="27051" y="0"/>
                  </a:lnTo>
                  <a:lnTo>
                    <a:pt x="16394" y="2083"/>
                  </a:lnTo>
                  <a:lnTo>
                    <a:pt x="7810" y="7810"/>
                  </a:lnTo>
                  <a:lnTo>
                    <a:pt x="2083" y="16394"/>
                  </a:lnTo>
                  <a:lnTo>
                    <a:pt x="0" y="27051"/>
                  </a:lnTo>
                  <a:lnTo>
                    <a:pt x="0" y="74922"/>
                  </a:lnTo>
                  <a:lnTo>
                    <a:pt x="0" y="99504"/>
                  </a:lnTo>
                  <a:lnTo>
                    <a:pt x="0" y="108561"/>
                  </a:lnTo>
                  <a:lnTo>
                    <a:pt x="0" y="109855"/>
                  </a:lnTo>
                  <a:lnTo>
                    <a:pt x="2057" y="119584"/>
                  </a:lnTo>
                  <a:lnTo>
                    <a:pt x="7604" y="127873"/>
                  </a:lnTo>
                  <a:lnTo>
                    <a:pt x="15698" y="133947"/>
                  </a:lnTo>
                  <a:lnTo>
                    <a:pt x="25400" y="137033"/>
                  </a:lnTo>
                  <a:lnTo>
                    <a:pt x="25400" y="188795"/>
                  </a:lnTo>
                  <a:lnTo>
                    <a:pt x="25400" y="215376"/>
                  </a:lnTo>
                  <a:lnTo>
                    <a:pt x="25400" y="225169"/>
                  </a:lnTo>
                  <a:lnTo>
                    <a:pt x="25400" y="226568"/>
                  </a:lnTo>
                  <a:lnTo>
                    <a:pt x="26914" y="234725"/>
                  </a:lnTo>
                  <a:lnTo>
                    <a:pt x="31130" y="241157"/>
                  </a:lnTo>
                  <a:lnTo>
                    <a:pt x="37562" y="245373"/>
                  </a:lnTo>
                  <a:lnTo>
                    <a:pt x="45720" y="246888"/>
                  </a:lnTo>
                  <a:lnTo>
                    <a:pt x="69469" y="246888"/>
                  </a:lnTo>
                  <a:lnTo>
                    <a:pt x="76930" y="245373"/>
                  </a:lnTo>
                  <a:lnTo>
                    <a:pt x="83439" y="241157"/>
                  </a:lnTo>
                  <a:lnTo>
                    <a:pt x="88042" y="234725"/>
                  </a:lnTo>
                  <a:lnTo>
                    <a:pt x="89789" y="226568"/>
                  </a:lnTo>
                  <a:lnTo>
                    <a:pt x="89789" y="174805"/>
                  </a:lnTo>
                  <a:lnTo>
                    <a:pt x="89789" y="148224"/>
                  </a:lnTo>
                  <a:lnTo>
                    <a:pt x="89789" y="138431"/>
                  </a:lnTo>
                  <a:lnTo>
                    <a:pt x="89789" y="137033"/>
                  </a:lnTo>
                  <a:lnTo>
                    <a:pt x="99232" y="133947"/>
                  </a:lnTo>
                  <a:lnTo>
                    <a:pt x="106759" y="127873"/>
                  </a:lnTo>
                  <a:lnTo>
                    <a:pt x="111738" y="119584"/>
                  </a:lnTo>
                  <a:lnTo>
                    <a:pt x="113538" y="109855"/>
                  </a:lnTo>
                  <a:lnTo>
                    <a:pt x="113538" y="61983"/>
                  </a:lnTo>
                  <a:lnTo>
                    <a:pt x="113538" y="37401"/>
                  </a:lnTo>
                  <a:lnTo>
                    <a:pt x="113538" y="28344"/>
                  </a:lnTo>
                  <a:lnTo>
                    <a:pt x="113538" y="27051"/>
                  </a:lnTo>
                  <a:lnTo>
                    <a:pt x="111480" y="16394"/>
                  </a:lnTo>
                  <a:lnTo>
                    <a:pt x="105933" y="7810"/>
                  </a:lnTo>
                  <a:lnTo>
                    <a:pt x="97839" y="2083"/>
                  </a:lnTo>
                  <a:lnTo>
                    <a:pt x="88138" y="0"/>
                  </a:lnTo>
                  <a:close/>
                </a:path>
              </a:pathLst>
            </a:custGeom>
            <a:ln w="19049">
              <a:solidFill>
                <a:srgbClr val="FFD200"/>
              </a:solidFill>
            </a:ln>
          </p:spPr>
          <p:txBody>
            <a:bodyPr wrap="square" lIns="0" tIns="0" rIns="0" bIns="0" rtlCol="0"/>
            <a:lstStyle/>
            <a:p>
              <a:endParaRPr sz="1867">
                <a:solidFill>
                  <a:schemeClr val="tx1"/>
                </a:solidFill>
                <a:latin typeface="DM Sans Black" panose="020B0604020202020204" charset="0"/>
              </a:endParaRPr>
            </a:p>
          </p:txBody>
        </p:sp>
        <p:pic>
          <p:nvPicPr>
            <p:cNvPr id="131" name="object 88">
              <a:extLst>
                <a:ext uri="{FF2B5EF4-FFF2-40B4-BE49-F238E27FC236}">
                  <a16:creationId xmlns:a16="http://schemas.microsoft.com/office/drawing/2014/main" id="{41B76889-DFF6-1F2B-5E83-6841264463A7}"/>
                </a:ext>
              </a:extLst>
            </p:cNvPr>
            <p:cNvPicPr/>
            <p:nvPr/>
          </p:nvPicPr>
          <p:blipFill>
            <a:blip r:embed="rId11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575804" y="2311145"/>
              <a:ext cx="88392" cy="87629"/>
            </a:xfrm>
            <a:prstGeom prst="rect">
              <a:avLst/>
            </a:prstGeom>
          </p:spPr>
        </p:pic>
        <p:sp>
          <p:nvSpPr>
            <p:cNvPr id="132" name="object 89">
              <a:extLst>
                <a:ext uri="{FF2B5EF4-FFF2-40B4-BE49-F238E27FC236}">
                  <a16:creationId xmlns:a16="http://schemas.microsoft.com/office/drawing/2014/main" id="{EE43E6D1-429F-17AF-EBB8-AE658E740E31}"/>
                </a:ext>
              </a:extLst>
            </p:cNvPr>
            <p:cNvSpPr/>
            <p:nvPr/>
          </p:nvSpPr>
          <p:spPr>
            <a:xfrm>
              <a:off x="7563993" y="2410586"/>
              <a:ext cx="113030" cy="247015"/>
            </a:xfrm>
            <a:custGeom>
              <a:avLst/>
              <a:gdLst/>
              <a:ahLst/>
              <a:cxnLst/>
              <a:rect l="l" t="t" r="r" b="b"/>
              <a:pathLst>
                <a:path w="113029" h="247014">
                  <a:moveTo>
                    <a:pt x="85851" y="0"/>
                  </a:moveTo>
                  <a:lnTo>
                    <a:pt x="51784" y="0"/>
                  </a:lnTo>
                  <a:lnTo>
                    <a:pt x="34289" y="0"/>
                  </a:lnTo>
                  <a:lnTo>
                    <a:pt x="27844" y="0"/>
                  </a:lnTo>
                  <a:lnTo>
                    <a:pt x="26923" y="0"/>
                  </a:lnTo>
                  <a:lnTo>
                    <a:pt x="16341" y="2083"/>
                  </a:lnTo>
                  <a:lnTo>
                    <a:pt x="7794" y="7810"/>
                  </a:lnTo>
                  <a:lnTo>
                    <a:pt x="2081" y="16394"/>
                  </a:lnTo>
                  <a:lnTo>
                    <a:pt x="0" y="27051"/>
                  </a:lnTo>
                  <a:lnTo>
                    <a:pt x="0" y="74922"/>
                  </a:lnTo>
                  <a:lnTo>
                    <a:pt x="0" y="99504"/>
                  </a:lnTo>
                  <a:lnTo>
                    <a:pt x="0" y="108561"/>
                  </a:lnTo>
                  <a:lnTo>
                    <a:pt x="0" y="109855"/>
                  </a:lnTo>
                  <a:lnTo>
                    <a:pt x="2055" y="119584"/>
                  </a:lnTo>
                  <a:lnTo>
                    <a:pt x="7588" y="127873"/>
                  </a:lnTo>
                  <a:lnTo>
                    <a:pt x="15644" y="133947"/>
                  </a:lnTo>
                  <a:lnTo>
                    <a:pt x="25272" y="137033"/>
                  </a:lnTo>
                  <a:lnTo>
                    <a:pt x="25272" y="188795"/>
                  </a:lnTo>
                  <a:lnTo>
                    <a:pt x="25272" y="215376"/>
                  </a:lnTo>
                  <a:lnTo>
                    <a:pt x="25272" y="225169"/>
                  </a:lnTo>
                  <a:lnTo>
                    <a:pt x="25272" y="226568"/>
                  </a:lnTo>
                  <a:lnTo>
                    <a:pt x="26767" y="234725"/>
                  </a:lnTo>
                  <a:lnTo>
                    <a:pt x="30940" y="241157"/>
                  </a:lnTo>
                  <a:lnTo>
                    <a:pt x="37328" y="245373"/>
                  </a:lnTo>
                  <a:lnTo>
                    <a:pt x="45465" y="246888"/>
                  </a:lnTo>
                  <a:lnTo>
                    <a:pt x="68960" y="246888"/>
                  </a:lnTo>
                  <a:lnTo>
                    <a:pt x="76144" y="245373"/>
                  </a:lnTo>
                  <a:lnTo>
                    <a:pt x="82041" y="241157"/>
                  </a:lnTo>
                  <a:lnTo>
                    <a:pt x="86034" y="234725"/>
                  </a:lnTo>
                  <a:lnTo>
                    <a:pt x="87502" y="226568"/>
                  </a:lnTo>
                  <a:lnTo>
                    <a:pt x="87502" y="174805"/>
                  </a:lnTo>
                  <a:lnTo>
                    <a:pt x="87502" y="148224"/>
                  </a:lnTo>
                  <a:lnTo>
                    <a:pt x="87502" y="138431"/>
                  </a:lnTo>
                  <a:lnTo>
                    <a:pt x="87502" y="137033"/>
                  </a:lnTo>
                  <a:lnTo>
                    <a:pt x="97827" y="133947"/>
                  </a:lnTo>
                  <a:lnTo>
                    <a:pt x="105806" y="127873"/>
                  </a:lnTo>
                  <a:lnTo>
                    <a:pt x="110952" y="119584"/>
                  </a:lnTo>
                  <a:lnTo>
                    <a:pt x="112775" y="109855"/>
                  </a:lnTo>
                  <a:lnTo>
                    <a:pt x="112775" y="61983"/>
                  </a:lnTo>
                  <a:lnTo>
                    <a:pt x="112775" y="37401"/>
                  </a:lnTo>
                  <a:lnTo>
                    <a:pt x="112775" y="28344"/>
                  </a:lnTo>
                  <a:lnTo>
                    <a:pt x="112775" y="27051"/>
                  </a:lnTo>
                  <a:lnTo>
                    <a:pt x="110694" y="16394"/>
                  </a:lnTo>
                  <a:lnTo>
                    <a:pt x="104981" y="7810"/>
                  </a:lnTo>
                  <a:lnTo>
                    <a:pt x="96434" y="2083"/>
                  </a:lnTo>
                  <a:lnTo>
                    <a:pt x="85851" y="0"/>
                  </a:lnTo>
                  <a:close/>
                </a:path>
              </a:pathLst>
            </a:custGeom>
            <a:ln w="19050">
              <a:solidFill>
                <a:srgbClr val="FFD200"/>
              </a:solidFill>
            </a:ln>
          </p:spPr>
          <p:txBody>
            <a:bodyPr wrap="square" lIns="0" tIns="0" rIns="0" bIns="0" rtlCol="0"/>
            <a:lstStyle/>
            <a:p>
              <a:endParaRPr sz="1867">
                <a:solidFill>
                  <a:schemeClr val="tx1"/>
                </a:solidFill>
                <a:latin typeface="DM Sans Black" panose="020B0604020202020204" charset="0"/>
              </a:endParaRPr>
            </a:p>
          </p:txBody>
        </p:sp>
        <p:pic>
          <p:nvPicPr>
            <p:cNvPr id="133" name="object 90">
              <a:extLst>
                <a:ext uri="{FF2B5EF4-FFF2-40B4-BE49-F238E27FC236}">
                  <a16:creationId xmlns:a16="http://schemas.microsoft.com/office/drawing/2014/main" id="{FC3880B8-A135-00B7-2418-4EF4EC848E6C}"/>
                </a:ext>
              </a:extLst>
            </p:cNvPr>
            <p:cNvPicPr/>
            <p:nvPr/>
          </p:nvPicPr>
          <p:blipFill>
            <a:blip r:embed="rId11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733538" y="2311145"/>
              <a:ext cx="88392" cy="87629"/>
            </a:xfrm>
            <a:prstGeom prst="rect">
              <a:avLst/>
            </a:prstGeom>
          </p:spPr>
        </p:pic>
        <p:sp>
          <p:nvSpPr>
            <p:cNvPr id="134" name="object 91">
              <a:extLst>
                <a:ext uri="{FF2B5EF4-FFF2-40B4-BE49-F238E27FC236}">
                  <a16:creationId xmlns:a16="http://schemas.microsoft.com/office/drawing/2014/main" id="{375222F6-D600-39EE-D248-FB87480F3A85}"/>
                </a:ext>
              </a:extLst>
            </p:cNvPr>
            <p:cNvSpPr/>
            <p:nvPr/>
          </p:nvSpPr>
          <p:spPr>
            <a:xfrm>
              <a:off x="7721727" y="2410586"/>
              <a:ext cx="113030" cy="247015"/>
            </a:xfrm>
            <a:custGeom>
              <a:avLst/>
              <a:gdLst/>
              <a:ahLst/>
              <a:cxnLst/>
              <a:rect l="l" t="t" r="r" b="b"/>
              <a:pathLst>
                <a:path w="113029" h="247014">
                  <a:moveTo>
                    <a:pt x="85851" y="0"/>
                  </a:moveTo>
                  <a:lnTo>
                    <a:pt x="51784" y="0"/>
                  </a:lnTo>
                  <a:lnTo>
                    <a:pt x="34289" y="0"/>
                  </a:lnTo>
                  <a:lnTo>
                    <a:pt x="27844" y="0"/>
                  </a:lnTo>
                  <a:lnTo>
                    <a:pt x="26923" y="0"/>
                  </a:lnTo>
                  <a:lnTo>
                    <a:pt x="16341" y="2083"/>
                  </a:lnTo>
                  <a:lnTo>
                    <a:pt x="7794" y="7810"/>
                  </a:lnTo>
                  <a:lnTo>
                    <a:pt x="2081" y="16394"/>
                  </a:lnTo>
                  <a:lnTo>
                    <a:pt x="0" y="27051"/>
                  </a:lnTo>
                  <a:lnTo>
                    <a:pt x="0" y="74922"/>
                  </a:lnTo>
                  <a:lnTo>
                    <a:pt x="0" y="99504"/>
                  </a:lnTo>
                  <a:lnTo>
                    <a:pt x="0" y="108561"/>
                  </a:lnTo>
                  <a:lnTo>
                    <a:pt x="0" y="109855"/>
                  </a:lnTo>
                  <a:lnTo>
                    <a:pt x="2055" y="119584"/>
                  </a:lnTo>
                  <a:lnTo>
                    <a:pt x="7588" y="127873"/>
                  </a:lnTo>
                  <a:lnTo>
                    <a:pt x="15644" y="133947"/>
                  </a:lnTo>
                  <a:lnTo>
                    <a:pt x="25272" y="137033"/>
                  </a:lnTo>
                  <a:lnTo>
                    <a:pt x="25272" y="188795"/>
                  </a:lnTo>
                  <a:lnTo>
                    <a:pt x="25272" y="215376"/>
                  </a:lnTo>
                  <a:lnTo>
                    <a:pt x="25272" y="225169"/>
                  </a:lnTo>
                  <a:lnTo>
                    <a:pt x="25272" y="226568"/>
                  </a:lnTo>
                  <a:lnTo>
                    <a:pt x="26767" y="234725"/>
                  </a:lnTo>
                  <a:lnTo>
                    <a:pt x="30940" y="241157"/>
                  </a:lnTo>
                  <a:lnTo>
                    <a:pt x="37328" y="245373"/>
                  </a:lnTo>
                  <a:lnTo>
                    <a:pt x="45465" y="246888"/>
                  </a:lnTo>
                  <a:lnTo>
                    <a:pt x="68960" y="246888"/>
                  </a:lnTo>
                  <a:lnTo>
                    <a:pt x="76144" y="245373"/>
                  </a:lnTo>
                  <a:lnTo>
                    <a:pt x="82041" y="241157"/>
                  </a:lnTo>
                  <a:lnTo>
                    <a:pt x="86034" y="234725"/>
                  </a:lnTo>
                  <a:lnTo>
                    <a:pt x="87502" y="226568"/>
                  </a:lnTo>
                  <a:lnTo>
                    <a:pt x="87502" y="174805"/>
                  </a:lnTo>
                  <a:lnTo>
                    <a:pt x="87502" y="148224"/>
                  </a:lnTo>
                  <a:lnTo>
                    <a:pt x="87502" y="138431"/>
                  </a:lnTo>
                  <a:lnTo>
                    <a:pt x="87502" y="137033"/>
                  </a:lnTo>
                  <a:lnTo>
                    <a:pt x="97827" y="133947"/>
                  </a:lnTo>
                  <a:lnTo>
                    <a:pt x="105806" y="127873"/>
                  </a:lnTo>
                  <a:lnTo>
                    <a:pt x="110952" y="119584"/>
                  </a:lnTo>
                  <a:lnTo>
                    <a:pt x="112775" y="109855"/>
                  </a:lnTo>
                  <a:lnTo>
                    <a:pt x="112775" y="61983"/>
                  </a:lnTo>
                  <a:lnTo>
                    <a:pt x="112775" y="37401"/>
                  </a:lnTo>
                  <a:lnTo>
                    <a:pt x="112775" y="28344"/>
                  </a:lnTo>
                  <a:lnTo>
                    <a:pt x="112775" y="27051"/>
                  </a:lnTo>
                  <a:lnTo>
                    <a:pt x="110694" y="16394"/>
                  </a:lnTo>
                  <a:lnTo>
                    <a:pt x="104981" y="7810"/>
                  </a:lnTo>
                  <a:lnTo>
                    <a:pt x="96434" y="2083"/>
                  </a:lnTo>
                  <a:lnTo>
                    <a:pt x="85851" y="0"/>
                  </a:lnTo>
                  <a:close/>
                </a:path>
              </a:pathLst>
            </a:custGeom>
            <a:ln w="19050">
              <a:solidFill>
                <a:srgbClr val="FFD200"/>
              </a:solidFill>
            </a:ln>
          </p:spPr>
          <p:txBody>
            <a:bodyPr wrap="square" lIns="0" tIns="0" rIns="0" bIns="0" rtlCol="0"/>
            <a:lstStyle/>
            <a:p>
              <a:endParaRPr sz="1867">
                <a:solidFill>
                  <a:schemeClr val="tx1"/>
                </a:solidFill>
                <a:latin typeface="DM Sans Black" panose="020B0604020202020204" charset="0"/>
              </a:endParaRPr>
            </a:p>
          </p:txBody>
        </p:sp>
        <p:pic>
          <p:nvPicPr>
            <p:cNvPr id="135" name="object 92">
              <a:extLst>
                <a:ext uri="{FF2B5EF4-FFF2-40B4-BE49-F238E27FC236}">
                  <a16:creationId xmlns:a16="http://schemas.microsoft.com/office/drawing/2014/main" id="{BE0528CD-F52F-12CC-B1FD-19AB8802766E}"/>
                </a:ext>
              </a:extLst>
            </p:cNvPr>
            <p:cNvPicPr/>
            <p:nvPr/>
          </p:nvPicPr>
          <p:blipFill>
            <a:blip r:embed="rId1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101078" y="2311145"/>
              <a:ext cx="88392" cy="87629"/>
            </a:xfrm>
            <a:prstGeom prst="rect">
              <a:avLst/>
            </a:prstGeom>
          </p:spPr>
        </p:pic>
        <p:sp>
          <p:nvSpPr>
            <p:cNvPr id="136" name="object 93">
              <a:extLst>
                <a:ext uri="{FF2B5EF4-FFF2-40B4-BE49-F238E27FC236}">
                  <a16:creationId xmlns:a16="http://schemas.microsoft.com/office/drawing/2014/main" id="{21E6B7E7-8F35-495C-6209-38DEA259F512}"/>
                </a:ext>
              </a:extLst>
            </p:cNvPr>
            <p:cNvSpPr/>
            <p:nvPr/>
          </p:nvSpPr>
          <p:spPr>
            <a:xfrm>
              <a:off x="7088505" y="2410586"/>
              <a:ext cx="113664" cy="247015"/>
            </a:xfrm>
            <a:custGeom>
              <a:avLst/>
              <a:gdLst/>
              <a:ahLst/>
              <a:cxnLst/>
              <a:rect l="l" t="t" r="r" b="b"/>
              <a:pathLst>
                <a:path w="113665" h="247014">
                  <a:moveTo>
                    <a:pt x="86486" y="0"/>
                  </a:moveTo>
                  <a:lnTo>
                    <a:pt x="52125" y="0"/>
                  </a:lnTo>
                  <a:lnTo>
                    <a:pt x="34480" y="0"/>
                  </a:lnTo>
                  <a:lnTo>
                    <a:pt x="27979" y="0"/>
                  </a:lnTo>
                  <a:lnTo>
                    <a:pt x="27050" y="0"/>
                  </a:lnTo>
                  <a:lnTo>
                    <a:pt x="16394" y="2083"/>
                  </a:lnTo>
                  <a:lnTo>
                    <a:pt x="7810" y="7810"/>
                  </a:lnTo>
                  <a:lnTo>
                    <a:pt x="2083" y="16394"/>
                  </a:lnTo>
                  <a:lnTo>
                    <a:pt x="0" y="27051"/>
                  </a:lnTo>
                  <a:lnTo>
                    <a:pt x="0" y="74922"/>
                  </a:lnTo>
                  <a:lnTo>
                    <a:pt x="0" y="99504"/>
                  </a:lnTo>
                  <a:lnTo>
                    <a:pt x="0" y="108561"/>
                  </a:lnTo>
                  <a:lnTo>
                    <a:pt x="0" y="109855"/>
                  </a:lnTo>
                  <a:lnTo>
                    <a:pt x="1825" y="119584"/>
                  </a:lnTo>
                  <a:lnTo>
                    <a:pt x="6984" y="127873"/>
                  </a:lnTo>
                  <a:lnTo>
                    <a:pt x="15001" y="133947"/>
                  </a:lnTo>
                  <a:lnTo>
                    <a:pt x="25399" y="137033"/>
                  </a:lnTo>
                  <a:lnTo>
                    <a:pt x="25399" y="188795"/>
                  </a:lnTo>
                  <a:lnTo>
                    <a:pt x="25399" y="215376"/>
                  </a:lnTo>
                  <a:lnTo>
                    <a:pt x="25399" y="225169"/>
                  </a:lnTo>
                  <a:lnTo>
                    <a:pt x="25399" y="226568"/>
                  </a:lnTo>
                  <a:lnTo>
                    <a:pt x="26888" y="234725"/>
                  </a:lnTo>
                  <a:lnTo>
                    <a:pt x="30924" y="241157"/>
                  </a:lnTo>
                  <a:lnTo>
                    <a:pt x="36865" y="245373"/>
                  </a:lnTo>
                  <a:lnTo>
                    <a:pt x="44068" y="246888"/>
                  </a:lnTo>
                  <a:lnTo>
                    <a:pt x="67817" y="246888"/>
                  </a:lnTo>
                  <a:lnTo>
                    <a:pt x="75975" y="245373"/>
                  </a:lnTo>
                  <a:lnTo>
                    <a:pt x="82407" y="241157"/>
                  </a:lnTo>
                  <a:lnTo>
                    <a:pt x="86623" y="234725"/>
                  </a:lnTo>
                  <a:lnTo>
                    <a:pt x="88137" y="226568"/>
                  </a:lnTo>
                  <a:lnTo>
                    <a:pt x="88137" y="174805"/>
                  </a:lnTo>
                  <a:lnTo>
                    <a:pt x="88137" y="148224"/>
                  </a:lnTo>
                  <a:lnTo>
                    <a:pt x="88137" y="138431"/>
                  </a:lnTo>
                  <a:lnTo>
                    <a:pt x="88137" y="137033"/>
                  </a:lnTo>
                  <a:lnTo>
                    <a:pt x="97839" y="133947"/>
                  </a:lnTo>
                  <a:lnTo>
                    <a:pt x="105933" y="127873"/>
                  </a:lnTo>
                  <a:lnTo>
                    <a:pt x="111480" y="119584"/>
                  </a:lnTo>
                  <a:lnTo>
                    <a:pt x="113537" y="109855"/>
                  </a:lnTo>
                  <a:lnTo>
                    <a:pt x="113537" y="61983"/>
                  </a:lnTo>
                  <a:lnTo>
                    <a:pt x="113537" y="37401"/>
                  </a:lnTo>
                  <a:lnTo>
                    <a:pt x="113537" y="28344"/>
                  </a:lnTo>
                  <a:lnTo>
                    <a:pt x="113537" y="27051"/>
                  </a:lnTo>
                  <a:lnTo>
                    <a:pt x="111454" y="16394"/>
                  </a:lnTo>
                  <a:lnTo>
                    <a:pt x="105727" y="7810"/>
                  </a:lnTo>
                  <a:lnTo>
                    <a:pt x="97143" y="2083"/>
                  </a:lnTo>
                  <a:lnTo>
                    <a:pt x="86486" y="0"/>
                  </a:lnTo>
                  <a:close/>
                </a:path>
              </a:pathLst>
            </a:custGeom>
            <a:ln w="19049">
              <a:solidFill>
                <a:srgbClr val="FFD200"/>
              </a:solidFill>
            </a:ln>
          </p:spPr>
          <p:txBody>
            <a:bodyPr wrap="square" lIns="0" tIns="0" rIns="0" bIns="0" rtlCol="0"/>
            <a:lstStyle/>
            <a:p>
              <a:endParaRPr sz="1867">
                <a:solidFill>
                  <a:schemeClr val="tx1"/>
                </a:solidFill>
                <a:latin typeface="DM Sans Black" panose="020B0604020202020204" charset="0"/>
              </a:endParaRPr>
            </a:p>
          </p:txBody>
        </p:sp>
        <p:pic>
          <p:nvPicPr>
            <p:cNvPr id="137" name="object 94">
              <a:extLst>
                <a:ext uri="{FF2B5EF4-FFF2-40B4-BE49-F238E27FC236}">
                  <a16:creationId xmlns:a16="http://schemas.microsoft.com/office/drawing/2014/main" id="{9C82EAF8-3270-6A3B-0517-5C4F3941EBE6}"/>
                </a:ext>
              </a:extLst>
            </p:cNvPr>
            <p:cNvPicPr/>
            <p:nvPr/>
          </p:nvPicPr>
          <p:blipFill>
            <a:blip r:embed="rId20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088505" y="2311145"/>
              <a:ext cx="74295" cy="346329"/>
            </a:xfrm>
            <a:prstGeom prst="rect">
              <a:avLst/>
            </a:prstGeom>
          </p:spPr>
        </p:pic>
        <p:sp>
          <p:nvSpPr>
            <p:cNvPr id="138" name="object 95">
              <a:extLst>
                <a:ext uri="{FF2B5EF4-FFF2-40B4-BE49-F238E27FC236}">
                  <a16:creationId xmlns:a16="http://schemas.microsoft.com/office/drawing/2014/main" id="{F6F4E7AB-C059-4F8D-900E-5E155F167C8F}"/>
                </a:ext>
              </a:extLst>
            </p:cNvPr>
            <p:cNvSpPr/>
            <p:nvPr/>
          </p:nvSpPr>
          <p:spPr>
            <a:xfrm>
              <a:off x="7088505" y="2410586"/>
              <a:ext cx="64769" cy="247015"/>
            </a:xfrm>
            <a:custGeom>
              <a:avLst/>
              <a:gdLst/>
              <a:ahLst/>
              <a:cxnLst/>
              <a:rect l="l" t="t" r="r" b="b"/>
              <a:pathLst>
                <a:path w="64770" h="247014">
                  <a:moveTo>
                    <a:pt x="27050" y="0"/>
                  </a:moveTo>
                  <a:lnTo>
                    <a:pt x="52069" y="0"/>
                  </a:lnTo>
                  <a:lnTo>
                    <a:pt x="64769" y="0"/>
                  </a:lnTo>
                  <a:lnTo>
                    <a:pt x="64769" y="246888"/>
                  </a:lnTo>
                  <a:lnTo>
                    <a:pt x="61721" y="246888"/>
                  </a:lnTo>
                  <a:lnTo>
                    <a:pt x="55752" y="246888"/>
                  </a:lnTo>
                  <a:lnTo>
                    <a:pt x="43941" y="246888"/>
                  </a:lnTo>
                  <a:lnTo>
                    <a:pt x="36758" y="245373"/>
                  </a:lnTo>
                  <a:lnTo>
                    <a:pt x="30860" y="241157"/>
                  </a:lnTo>
                  <a:lnTo>
                    <a:pt x="26868" y="234725"/>
                  </a:lnTo>
                  <a:lnTo>
                    <a:pt x="25399" y="226568"/>
                  </a:lnTo>
                  <a:lnTo>
                    <a:pt x="25399" y="225169"/>
                  </a:lnTo>
                  <a:lnTo>
                    <a:pt x="25399" y="215376"/>
                  </a:lnTo>
                  <a:lnTo>
                    <a:pt x="25399" y="188795"/>
                  </a:lnTo>
                  <a:lnTo>
                    <a:pt x="25399" y="137033"/>
                  </a:lnTo>
                  <a:lnTo>
                    <a:pt x="15001" y="133947"/>
                  </a:lnTo>
                  <a:lnTo>
                    <a:pt x="6984" y="127873"/>
                  </a:lnTo>
                  <a:lnTo>
                    <a:pt x="1825" y="119584"/>
                  </a:lnTo>
                  <a:lnTo>
                    <a:pt x="0" y="109855"/>
                  </a:lnTo>
                  <a:lnTo>
                    <a:pt x="0" y="108561"/>
                  </a:lnTo>
                  <a:lnTo>
                    <a:pt x="0" y="99504"/>
                  </a:lnTo>
                  <a:lnTo>
                    <a:pt x="0" y="74922"/>
                  </a:lnTo>
                  <a:lnTo>
                    <a:pt x="0" y="27051"/>
                  </a:lnTo>
                  <a:lnTo>
                    <a:pt x="2083" y="16394"/>
                  </a:lnTo>
                  <a:lnTo>
                    <a:pt x="7810" y="7810"/>
                  </a:lnTo>
                  <a:lnTo>
                    <a:pt x="16394" y="2083"/>
                  </a:lnTo>
                  <a:lnTo>
                    <a:pt x="27050" y="0"/>
                  </a:lnTo>
                  <a:close/>
                </a:path>
              </a:pathLst>
            </a:custGeom>
            <a:ln w="19050">
              <a:solidFill>
                <a:srgbClr val="FFD200"/>
              </a:solidFill>
            </a:ln>
          </p:spPr>
          <p:txBody>
            <a:bodyPr wrap="square" lIns="0" tIns="0" rIns="0" bIns="0" rtlCol="0"/>
            <a:lstStyle/>
            <a:p>
              <a:endParaRPr sz="1867">
                <a:solidFill>
                  <a:schemeClr val="tx1"/>
                </a:solidFill>
                <a:latin typeface="DM Sans Black" panose="020B0604020202020204" charset="0"/>
              </a:endParaRPr>
            </a:p>
          </p:txBody>
        </p:sp>
      </p:grpSp>
      <p:sp>
        <p:nvSpPr>
          <p:cNvPr id="139" name="object 98">
            <a:extLst>
              <a:ext uri="{FF2B5EF4-FFF2-40B4-BE49-F238E27FC236}">
                <a16:creationId xmlns:a16="http://schemas.microsoft.com/office/drawing/2014/main" id="{5AC2CD9A-C63D-2F5D-434C-44C76586757C}"/>
              </a:ext>
            </a:extLst>
          </p:cNvPr>
          <p:cNvSpPr txBox="1"/>
          <p:nvPr/>
        </p:nvSpPr>
        <p:spPr>
          <a:xfrm>
            <a:off x="9094726" y="2027001"/>
            <a:ext cx="2340185" cy="42733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04888" marR="40639" indent="-154936">
              <a:spcBef>
                <a:spcPts val="133"/>
              </a:spcBef>
            </a:pP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</a:t>
            </a:r>
            <a:r>
              <a:rPr sz="1333" spc="-4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1333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  <a:r>
              <a:rPr sz="1333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333" spc="-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sz="1333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spc="-1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</a:t>
            </a: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1333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DM2</a:t>
            </a:r>
            <a:r>
              <a:rPr sz="1333" b="1" spc="-2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padecen</a:t>
            </a:r>
            <a:r>
              <a:rPr sz="1333" spc="-5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b="1" spc="-1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</a:t>
            </a:r>
            <a:r>
              <a:rPr sz="1300" b="1" spc="-20" baseline="2564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3,4</a:t>
            </a:r>
            <a:endParaRPr sz="1300" baseline="2564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object 99">
            <a:extLst>
              <a:ext uri="{FF2B5EF4-FFF2-40B4-BE49-F238E27FC236}">
                <a16:creationId xmlns:a16="http://schemas.microsoft.com/office/drawing/2014/main" id="{6024785B-A2D6-4D32-9AD3-DAE494AA2F1C}"/>
              </a:ext>
            </a:extLst>
          </p:cNvPr>
          <p:cNvSpPr txBox="1"/>
          <p:nvPr/>
        </p:nvSpPr>
        <p:spPr>
          <a:xfrm>
            <a:off x="9016915" y="3399578"/>
            <a:ext cx="2401993" cy="42733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spcBef>
                <a:spcPts val="133"/>
              </a:spcBef>
            </a:pP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1333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16%</a:t>
            </a:r>
            <a:r>
              <a:rPr sz="1333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333" spc="-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sz="1333" spc="-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</a:t>
            </a:r>
            <a:r>
              <a:rPr sz="1333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1333" spc="-2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b="1" spc="-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endParaRPr sz="1333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padecen</a:t>
            </a:r>
            <a:r>
              <a:rPr sz="1333" spc="-6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DM2</a:t>
            </a:r>
            <a:r>
              <a:rPr sz="1333" b="1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333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b="1" spc="-2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</a:t>
            </a:r>
            <a:r>
              <a:rPr sz="1300" b="1" spc="-40" baseline="2564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1300" baseline="2564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object 100">
            <a:extLst>
              <a:ext uri="{FF2B5EF4-FFF2-40B4-BE49-F238E27FC236}">
                <a16:creationId xmlns:a16="http://schemas.microsoft.com/office/drawing/2014/main" id="{23D25601-B3FB-2A1F-5CB5-E58B70ECF437}"/>
              </a:ext>
            </a:extLst>
          </p:cNvPr>
          <p:cNvSpPr txBox="1"/>
          <p:nvPr/>
        </p:nvSpPr>
        <p:spPr>
          <a:xfrm>
            <a:off x="9134602" y="4867641"/>
            <a:ext cx="2115820" cy="42733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spcBef>
                <a:spcPts val="133"/>
              </a:spcBef>
            </a:pP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sz="1333" spc="-1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</a:t>
            </a: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  <a:r>
              <a:rPr sz="1333" spc="-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333" spc="-1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sz="1333" spc="-1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personas</a:t>
            </a:r>
            <a:endParaRPr sz="1333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1333" spc="-2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sz="1333" b="1" spc="-1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sz="1333" spc="-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b="1" spc="-2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DM2</a:t>
            </a:r>
            <a:r>
              <a:rPr sz="1300" b="1" spc="-40" baseline="2564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sz="1300" baseline="2564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2" name="object 38">
            <a:extLst>
              <a:ext uri="{FF2B5EF4-FFF2-40B4-BE49-F238E27FC236}">
                <a16:creationId xmlns:a16="http://schemas.microsoft.com/office/drawing/2014/main" id="{9C97B733-A253-6CC3-066A-EB821E6CB269}"/>
              </a:ext>
            </a:extLst>
          </p:cNvPr>
          <p:cNvGrpSpPr/>
          <p:nvPr/>
        </p:nvGrpSpPr>
        <p:grpSpPr>
          <a:xfrm>
            <a:off x="1601215" y="4323743"/>
            <a:ext cx="607907" cy="475827"/>
            <a:chOff x="1200911" y="3280409"/>
            <a:chExt cx="455930" cy="356870"/>
          </a:xfrm>
        </p:grpSpPr>
        <p:pic>
          <p:nvPicPr>
            <p:cNvPr id="143" name="object 39">
              <a:extLst>
                <a:ext uri="{FF2B5EF4-FFF2-40B4-BE49-F238E27FC236}">
                  <a16:creationId xmlns:a16="http://schemas.microsoft.com/office/drawing/2014/main" id="{605D4FE8-19E1-713C-94A1-891C4EF5D626}"/>
                </a:ext>
              </a:extLst>
            </p:cNvPr>
            <p:cNvPicPr/>
            <p:nvPr/>
          </p:nvPicPr>
          <p:blipFill>
            <a:blip r:embed="rId21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10436" y="3280409"/>
              <a:ext cx="113537" cy="347090"/>
            </a:xfrm>
            <a:prstGeom prst="rect">
              <a:avLst/>
            </a:prstGeom>
          </p:spPr>
        </p:pic>
        <p:sp>
          <p:nvSpPr>
            <p:cNvPr id="144" name="object 40">
              <a:extLst>
                <a:ext uri="{FF2B5EF4-FFF2-40B4-BE49-F238E27FC236}">
                  <a16:creationId xmlns:a16="http://schemas.microsoft.com/office/drawing/2014/main" id="{649F577B-9A66-623D-44F3-E93C6224F526}"/>
                </a:ext>
              </a:extLst>
            </p:cNvPr>
            <p:cNvSpPr/>
            <p:nvPr/>
          </p:nvSpPr>
          <p:spPr>
            <a:xfrm>
              <a:off x="1210436" y="3379850"/>
              <a:ext cx="113664" cy="247650"/>
            </a:xfrm>
            <a:custGeom>
              <a:avLst/>
              <a:gdLst/>
              <a:ahLst/>
              <a:cxnLst/>
              <a:rect l="l" t="t" r="r" b="b"/>
              <a:pathLst>
                <a:path w="113665" h="247650">
                  <a:moveTo>
                    <a:pt x="86487" y="0"/>
                  </a:moveTo>
                  <a:lnTo>
                    <a:pt x="52162" y="0"/>
                  </a:lnTo>
                  <a:lnTo>
                    <a:pt x="34536" y="0"/>
                  </a:lnTo>
                  <a:lnTo>
                    <a:pt x="28042" y="0"/>
                  </a:lnTo>
                  <a:lnTo>
                    <a:pt x="27114" y="0"/>
                  </a:lnTo>
                  <a:lnTo>
                    <a:pt x="16443" y="2085"/>
                  </a:lnTo>
                  <a:lnTo>
                    <a:pt x="7837" y="7826"/>
                  </a:lnTo>
                  <a:lnTo>
                    <a:pt x="2091" y="16448"/>
                  </a:lnTo>
                  <a:lnTo>
                    <a:pt x="0" y="27178"/>
                  </a:lnTo>
                  <a:lnTo>
                    <a:pt x="0" y="75195"/>
                  </a:lnTo>
                  <a:lnTo>
                    <a:pt x="0" y="99853"/>
                  </a:lnTo>
                  <a:lnTo>
                    <a:pt x="0" y="108938"/>
                  </a:lnTo>
                  <a:lnTo>
                    <a:pt x="0" y="110236"/>
                  </a:lnTo>
                  <a:lnTo>
                    <a:pt x="1827" y="119965"/>
                  </a:lnTo>
                  <a:lnTo>
                    <a:pt x="6991" y="128254"/>
                  </a:lnTo>
                  <a:lnTo>
                    <a:pt x="15012" y="134328"/>
                  </a:lnTo>
                  <a:lnTo>
                    <a:pt x="25412" y="137414"/>
                  </a:lnTo>
                  <a:lnTo>
                    <a:pt x="25412" y="189396"/>
                  </a:lnTo>
                  <a:lnTo>
                    <a:pt x="25412" y="216090"/>
                  </a:lnTo>
                  <a:lnTo>
                    <a:pt x="25412" y="225925"/>
                  </a:lnTo>
                  <a:lnTo>
                    <a:pt x="25412" y="227329"/>
                  </a:lnTo>
                  <a:lnTo>
                    <a:pt x="26897" y="235487"/>
                  </a:lnTo>
                  <a:lnTo>
                    <a:pt x="30924" y="241919"/>
                  </a:lnTo>
                  <a:lnTo>
                    <a:pt x="36856" y="246135"/>
                  </a:lnTo>
                  <a:lnTo>
                    <a:pt x="44056" y="247650"/>
                  </a:lnTo>
                  <a:lnTo>
                    <a:pt x="67818" y="247650"/>
                  </a:lnTo>
                  <a:lnTo>
                    <a:pt x="75975" y="246135"/>
                  </a:lnTo>
                  <a:lnTo>
                    <a:pt x="82407" y="241919"/>
                  </a:lnTo>
                  <a:lnTo>
                    <a:pt x="86623" y="235487"/>
                  </a:lnTo>
                  <a:lnTo>
                    <a:pt x="88138" y="227329"/>
                  </a:lnTo>
                  <a:lnTo>
                    <a:pt x="88138" y="175347"/>
                  </a:lnTo>
                  <a:lnTo>
                    <a:pt x="88138" y="148653"/>
                  </a:lnTo>
                  <a:lnTo>
                    <a:pt x="88138" y="138818"/>
                  </a:lnTo>
                  <a:lnTo>
                    <a:pt x="88138" y="137414"/>
                  </a:lnTo>
                  <a:lnTo>
                    <a:pt x="97839" y="134328"/>
                  </a:lnTo>
                  <a:lnTo>
                    <a:pt x="105933" y="128254"/>
                  </a:lnTo>
                  <a:lnTo>
                    <a:pt x="111480" y="119965"/>
                  </a:lnTo>
                  <a:lnTo>
                    <a:pt x="113538" y="110236"/>
                  </a:lnTo>
                  <a:lnTo>
                    <a:pt x="113538" y="62218"/>
                  </a:lnTo>
                  <a:lnTo>
                    <a:pt x="113538" y="37560"/>
                  </a:lnTo>
                  <a:lnTo>
                    <a:pt x="113538" y="28475"/>
                  </a:lnTo>
                  <a:lnTo>
                    <a:pt x="113538" y="27178"/>
                  </a:lnTo>
                  <a:lnTo>
                    <a:pt x="111454" y="16448"/>
                  </a:lnTo>
                  <a:lnTo>
                    <a:pt x="105727" y="7826"/>
                  </a:lnTo>
                  <a:lnTo>
                    <a:pt x="97143" y="2085"/>
                  </a:lnTo>
                  <a:lnTo>
                    <a:pt x="86487" y="0"/>
                  </a:lnTo>
                  <a:close/>
                </a:path>
              </a:pathLst>
            </a:custGeom>
            <a:ln w="19050">
              <a:solidFill>
                <a:srgbClr val="FFD200"/>
              </a:solidFill>
            </a:ln>
          </p:spPr>
          <p:txBody>
            <a:bodyPr wrap="square" lIns="0" tIns="0" rIns="0" bIns="0" rtlCol="0"/>
            <a:lstStyle/>
            <a:p>
              <a:endParaRPr sz="1867">
                <a:solidFill>
                  <a:schemeClr val="tx1"/>
                </a:solidFill>
                <a:latin typeface="DM Sans Black" panose="020B0604020202020204" charset="0"/>
              </a:endParaRPr>
            </a:p>
          </p:txBody>
        </p:sp>
        <p:pic>
          <p:nvPicPr>
            <p:cNvPr id="145" name="object 41">
              <a:extLst>
                <a:ext uri="{FF2B5EF4-FFF2-40B4-BE49-F238E27FC236}">
                  <a16:creationId xmlns:a16="http://schemas.microsoft.com/office/drawing/2014/main" id="{6F06A2EB-018D-7776-58D0-79C023230A56}"/>
                </a:ext>
              </a:extLst>
            </p:cNvPr>
            <p:cNvPicPr/>
            <p:nvPr/>
          </p:nvPicPr>
          <p:blipFill>
            <a:blip r:embed="rId2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384553" y="3280409"/>
              <a:ext cx="90678" cy="88391"/>
            </a:xfrm>
            <a:prstGeom prst="rect">
              <a:avLst/>
            </a:prstGeom>
          </p:spPr>
        </p:pic>
        <p:sp>
          <p:nvSpPr>
            <p:cNvPr id="146" name="object 42">
              <a:extLst>
                <a:ext uri="{FF2B5EF4-FFF2-40B4-BE49-F238E27FC236}">
                  <a16:creationId xmlns:a16="http://schemas.microsoft.com/office/drawing/2014/main" id="{CDF47DF4-CB9E-F1FA-9D10-06CF62E3E15D}"/>
                </a:ext>
              </a:extLst>
            </p:cNvPr>
            <p:cNvSpPr/>
            <p:nvPr/>
          </p:nvSpPr>
          <p:spPr>
            <a:xfrm>
              <a:off x="1371980" y="3379850"/>
              <a:ext cx="114300" cy="247650"/>
            </a:xfrm>
            <a:custGeom>
              <a:avLst/>
              <a:gdLst/>
              <a:ahLst/>
              <a:cxnLst/>
              <a:rect l="l" t="t" r="r" b="b"/>
              <a:pathLst>
                <a:path w="114300" h="247650">
                  <a:moveTo>
                    <a:pt x="88772" y="0"/>
                  </a:moveTo>
                  <a:lnTo>
                    <a:pt x="53236" y="0"/>
                  </a:lnTo>
                  <a:lnTo>
                    <a:pt x="34988" y="0"/>
                  </a:lnTo>
                  <a:lnTo>
                    <a:pt x="28265" y="0"/>
                  </a:lnTo>
                  <a:lnTo>
                    <a:pt x="27304" y="0"/>
                  </a:lnTo>
                  <a:lnTo>
                    <a:pt x="16555" y="2085"/>
                  </a:lnTo>
                  <a:lnTo>
                    <a:pt x="7889" y="7826"/>
                  </a:lnTo>
                  <a:lnTo>
                    <a:pt x="2105" y="16448"/>
                  </a:lnTo>
                  <a:lnTo>
                    <a:pt x="0" y="27178"/>
                  </a:lnTo>
                  <a:lnTo>
                    <a:pt x="0" y="75195"/>
                  </a:lnTo>
                  <a:lnTo>
                    <a:pt x="0" y="99853"/>
                  </a:lnTo>
                  <a:lnTo>
                    <a:pt x="0" y="108938"/>
                  </a:lnTo>
                  <a:lnTo>
                    <a:pt x="0" y="110236"/>
                  </a:lnTo>
                  <a:lnTo>
                    <a:pt x="2077" y="119965"/>
                  </a:lnTo>
                  <a:lnTo>
                    <a:pt x="7667" y="128254"/>
                  </a:lnTo>
                  <a:lnTo>
                    <a:pt x="15805" y="134328"/>
                  </a:lnTo>
                  <a:lnTo>
                    <a:pt x="25526" y="137414"/>
                  </a:lnTo>
                  <a:lnTo>
                    <a:pt x="25526" y="189396"/>
                  </a:lnTo>
                  <a:lnTo>
                    <a:pt x="25526" y="216090"/>
                  </a:lnTo>
                  <a:lnTo>
                    <a:pt x="25526" y="225925"/>
                  </a:lnTo>
                  <a:lnTo>
                    <a:pt x="25526" y="227329"/>
                  </a:lnTo>
                  <a:lnTo>
                    <a:pt x="27062" y="235487"/>
                  </a:lnTo>
                  <a:lnTo>
                    <a:pt x="31337" y="241919"/>
                  </a:lnTo>
                  <a:lnTo>
                    <a:pt x="37849" y="246135"/>
                  </a:lnTo>
                  <a:lnTo>
                    <a:pt x="46100" y="247650"/>
                  </a:lnTo>
                  <a:lnTo>
                    <a:pt x="69976" y="247650"/>
                  </a:lnTo>
                  <a:lnTo>
                    <a:pt x="77458" y="246135"/>
                  </a:lnTo>
                  <a:lnTo>
                    <a:pt x="84010" y="241919"/>
                  </a:lnTo>
                  <a:lnTo>
                    <a:pt x="88657" y="235487"/>
                  </a:lnTo>
                  <a:lnTo>
                    <a:pt x="90423" y="227329"/>
                  </a:lnTo>
                  <a:lnTo>
                    <a:pt x="90423" y="175347"/>
                  </a:lnTo>
                  <a:lnTo>
                    <a:pt x="90423" y="148653"/>
                  </a:lnTo>
                  <a:lnTo>
                    <a:pt x="90423" y="138818"/>
                  </a:lnTo>
                  <a:lnTo>
                    <a:pt x="90423" y="137414"/>
                  </a:lnTo>
                  <a:lnTo>
                    <a:pt x="99887" y="134328"/>
                  </a:lnTo>
                  <a:lnTo>
                    <a:pt x="107457" y="128254"/>
                  </a:lnTo>
                  <a:lnTo>
                    <a:pt x="112480" y="119965"/>
                  </a:lnTo>
                  <a:lnTo>
                    <a:pt x="114299" y="110236"/>
                  </a:lnTo>
                  <a:lnTo>
                    <a:pt x="114299" y="62218"/>
                  </a:lnTo>
                  <a:lnTo>
                    <a:pt x="114299" y="37560"/>
                  </a:lnTo>
                  <a:lnTo>
                    <a:pt x="114299" y="28475"/>
                  </a:lnTo>
                  <a:lnTo>
                    <a:pt x="114299" y="27178"/>
                  </a:lnTo>
                  <a:lnTo>
                    <a:pt x="112222" y="16448"/>
                  </a:lnTo>
                  <a:lnTo>
                    <a:pt x="106632" y="7826"/>
                  </a:lnTo>
                  <a:lnTo>
                    <a:pt x="98494" y="2085"/>
                  </a:lnTo>
                  <a:lnTo>
                    <a:pt x="88772" y="0"/>
                  </a:lnTo>
                  <a:close/>
                </a:path>
              </a:pathLst>
            </a:custGeom>
            <a:ln w="19050">
              <a:solidFill>
                <a:srgbClr val="FFD200"/>
              </a:solidFill>
            </a:ln>
          </p:spPr>
          <p:txBody>
            <a:bodyPr wrap="square" lIns="0" tIns="0" rIns="0" bIns="0" rtlCol="0"/>
            <a:lstStyle/>
            <a:p>
              <a:endParaRPr sz="1867">
                <a:solidFill>
                  <a:schemeClr val="tx1"/>
                </a:solidFill>
                <a:latin typeface="DM Sans Black" panose="020B0604020202020204" charset="0"/>
              </a:endParaRPr>
            </a:p>
          </p:txBody>
        </p:sp>
        <p:pic>
          <p:nvPicPr>
            <p:cNvPr id="147" name="object 43">
              <a:extLst>
                <a:ext uri="{FF2B5EF4-FFF2-40B4-BE49-F238E27FC236}">
                  <a16:creationId xmlns:a16="http://schemas.microsoft.com/office/drawing/2014/main" id="{BE7E8AD5-FE11-440E-CD08-828325DD896E}"/>
                </a:ext>
              </a:extLst>
            </p:cNvPr>
            <p:cNvPicPr/>
            <p:nvPr/>
          </p:nvPicPr>
          <p:blipFill>
            <a:blip r:embed="rId1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46097" y="3280409"/>
              <a:ext cx="88391" cy="88391"/>
            </a:xfrm>
            <a:prstGeom prst="rect">
              <a:avLst/>
            </a:prstGeom>
          </p:spPr>
        </p:pic>
        <p:sp>
          <p:nvSpPr>
            <p:cNvPr id="148" name="object 44">
              <a:extLst>
                <a:ext uri="{FF2B5EF4-FFF2-40B4-BE49-F238E27FC236}">
                  <a16:creationId xmlns:a16="http://schemas.microsoft.com/office/drawing/2014/main" id="{A9B1D1C9-B2B8-B84B-0F9D-C5BFD0F2A911}"/>
                </a:ext>
              </a:extLst>
            </p:cNvPr>
            <p:cNvSpPr/>
            <p:nvPr/>
          </p:nvSpPr>
          <p:spPr>
            <a:xfrm>
              <a:off x="1534286" y="3379850"/>
              <a:ext cx="113030" cy="247650"/>
            </a:xfrm>
            <a:custGeom>
              <a:avLst/>
              <a:gdLst/>
              <a:ahLst/>
              <a:cxnLst/>
              <a:rect l="l" t="t" r="r" b="b"/>
              <a:pathLst>
                <a:path w="113030" h="247650">
                  <a:moveTo>
                    <a:pt x="85852" y="0"/>
                  </a:moveTo>
                  <a:lnTo>
                    <a:pt x="51784" y="0"/>
                  </a:lnTo>
                  <a:lnTo>
                    <a:pt x="34290" y="0"/>
                  </a:lnTo>
                  <a:lnTo>
                    <a:pt x="27844" y="0"/>
                  </a:lnTo>
                  <a:lnTo>
                    <a:pt x="26924" y="0"/>
                  </a:lnTo>
                  <a:lnTo>
                    <a:pt x="16341" y="2085"/>
                  </a:lnTo>
                  <a:lnTo>
                    <a:pt x="7794" y="7826"/>
                  </a:lnTo>
                  <a:lnTo>
                    <a:pt x="2081" y="16448"/>
                  </a:lnTo>
                  <a:lnTo>
                    <a:pt x="0" y="27178"/>
                  </a:lnTo>
                  <a:lnTo>
                    <a:pt x="0" y="75195"/>
                  </a:lnTo>
                  <a:lnTo>
                    <a:pt x="0" y="99853"/>
                  </a:lnTo>
                  <a:lnTo>
                    <a:pt x="0" y="108938"/>
                  </a:lnTo>
                  <a:lnTo>
                    <a:pt x="0" y="110236"/>
                  </a:lnTo>
                  <a:lnTo>
                    <a:pt x="2055" y="119965"/>
                  </a:lnTo>
                  <a:lnTo>
                    <a:pt x="7588" y="128254"/>
                  </a:lnTo>
                  <a:lnTo>
                    <a:pt x="15644" y="134328"/>
                  </a:lnTo>
                  <a:lnTo>
                    <a:pt x="25273" y="137414"/>
                  </a:lnTo>
                  <a:lnTo>
                    <a:pt x="25273" y="189396"/>
                  </a:lnTo>
                  <a:lnTo>
                    <a:pt x="25273" y="216090"/>
                  </a:lnTo>
                  <a:lnTo>
                    <a:pt x="25273" y="225925"/>
                  </a:lnTo>
                  <a:lnTo>
                    <a:pt x="25273" y="227329"/>
                  </a:lnTo>
                  <a:lnTo>
                    <a:pt x="26767" y="235487"/>
                  </a:lnTo>
                  <a:lnTo>
                    <a:pt x="30940" y="241919"/>
                  </a:lnTo>
                  <a:lnTo>
                    <a:pt x="37328" y="246135"/>
                  </a:lnTo>
                  <a:lnTo>
                    <a:pt x="45466" y="247650"/>
                  </a:lnTo>
                  <a:lnTo>
                    <a:pt x="68961" y="247650"/>
                  </a:lnTo>
                  <a:lnTo>
                    <a:pt x="76144" y="246135"/>
                  </a:lnTo>
                  <a:lnTo>
                    <a:pt x="82042" y="241919"/>
                  </a:lnTo>
                  <a:lnTo>
                    <a:pt x="86034" y="235487"/>
                  </a:lnTo>
                  <a:lnTo>
                    <a:pt x="87503" y="227329"/>
                  </a:lnTo>
                  <a:lnTo>
                    <a:pt x="87503" y="175347"/>
                  </a:lnTo>
                  <a:lnTo>
                    <a:pt x="87503" y="148653"/>
                  </a:lnTo>
                  <a:lnTo>
                    <a:pt x="87503" y="138818"/>
                  </a:lnTo>
                  <a:lnTo>
                    <a:pt x="87503" y="137414"/>
                  </a:lnTo>
                  <a:lnTo>
                    <a:pt x="97827" y="134328"/>
                  </a:lnTo>
                  <a:lnTo>
                    <a:pt x="105806" y="128254"/>
                  </a:lnTo>
                  <a:lnTo>
                    <a:pt x="110952" y="119965"/>
                  </a:lnTo>
                  <a:lnTo>
                    <a:pt x="112776" y="110236"/>
                  </a:lnTo>
                  <a:lnTo>
                    <a:pt x="112776" y="62218"/>
                  </a:lnTo>
                  <a:lnTo>
                    <a:pt x="112776" y="37560"/>
                  </a:lnTo>
                  <a:lnTo>
                    <a:pt x="112776" y="28475"/>
                  </a:lnTo>
                  <a:lnTo>
                    <a:pt x="112776" y="27178"/>
                  </a:lnTo>
                  <a:lnTo>
                    <a:pt x="110694" y="16448"/>
                  </a:lnTo>
                  <a:lnTo>
                    <a:pt x="104981" y="7826"/>
                  </a:lnTo>
                  <a:lnTo>
                    <a:pt x="96434" y="2085"/>
                  </a:lnTo>
                  <a:lnTo>
                    <a:pt x="85852" y="0"/>
                  </a:lnTo>
                  <a:close/>
                </a:path>
              </a:pathLst>
            </a:custGeom>
            <a:ln w="19050">
              <a:solidFill>
                <a:srgbClr val="FFD200"/>
              </a:solidFill>
            </a:ln>
          </p:spPr>
          <p:txBody>
            <a:bodyPr wrap="square" lIns="0" tIns="0" rIns="0" bIns="0" rtlCol="0"/>
            <a:lstStyle/>
            <a:p>
              <a:endParaRPr sz="1867">
                <a:solidFill>
                  <a:schemeClr val="tx1"/>
                </a:solidFill>
                <a:latin typeface="DM Sans Black" panose="020B0604020202020204" charset="0"/>
              </a:endParaRPr>
            </a:p>
          </p:txBody>
        </p:sp>
      </p:grpSp>
      <p:grpSp>
        <p:nvGrpSpPr>
          <p:cNvPr id="149" name="object 45">
            <a:extLst>
              <a:ext uri="{FF2B5EF4-FFF2-40B4-BE49-F238E27FC236}">
                <a16:creationId xmlns:a16="http://schemas.microsoft.com/office/drawing/2014/main" id="{93939C86-4CCA-4701-00BB-714E53608873}"/>
              </a:ext>
            </a:extLst>
          </p:cNvPr>
          <p:cNvGrpSpPr/>
          <p:nvPr/>
        </p:nvGrpSpPr>
        <p:grpSpPr>
          <a:xfrm>
            <a:off x="1399032" y="1705554"/>
            <a:ext cx="1016000" cy="474980"/>
            <a:chOff x="1049274" y="1562100"/>
            <a:chExt cx="762000" cy="356235"/>
          </a:xfrm>
        </p:grpSpPr>
        <p:pic>
          <p:nvPicPr>
            <p:cNvPr id="150" name="object 46">
              <a:extLst>
                <a:ext uri="{FF2B5EF4-FFF2-40B4-BE49-F238E27FC236}">
                  <a16:creationId xmlns:a16="http://schemas.microsoft.com/office/drawing/2014/main" id="{60652E04-18C1-5BE6-AB37-48FAC352CA09}"/>
                </a:ext>
              </a:extLst>
            </p:cNvPr>
            <p:cNvPicPr/>
            <p:nvPr/>
          </p:nvPicPr>
          <p:blipFill>
            <a:blip r:embed="rId2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215771" y="1562100"/>
              <a:ext cx="114300" cy="346328"/>
            </a:xfrm>
            <a:prstGeom prst="rect">
              <a:avLst/>
            </a:prstGeom>
          </p:spPr>
        </p:pic>
        <p:sp>
          <p:nvSpPr>
            <p:cNvPr id="151" name="object 47">
              <a:extLst>
                <a:ext uri="{FF2B5EF4-FFF2-40B4-BE49-F238E27FC236}">
                  <a16:creationId xmlns:a16="http://schemas.microsoft.com/office/drawing/2014/main" id="{65DD4D4F-E3ED-AEC7-64F0-868A9A9F5391}"/>
                </a:ext>
              </a:extLst>
            </p:cNvPr>
            <p:cNvSpPr/>
            <p:nvPr/>
          </p:nvSpPr>
          <p:spPr>
            <a:xfrm>
              <a:off x="1215771" y="1661540"/>
              <a:ext cx="114300" cy="247015"/>
            </a:xfrm>
            <a:custGeom>
              <a:avLst/>
              <a:gdLst/>
              <a:ahLst/>
              <a:cxnLst/>
              <a:rect l="l" t="t" r="r" b="b"/>
              <a:pathLst>
                <a:path w="114300" h="247014">
                  <a:moveTo>
                    <a:pt x="86994" y="0"/>
                  </a:moveTo>
                  <a:lnTo>
                    <a:pt x="52479" y="0"/>
                  </a:lnTo>
                  <a:lnTo>
                    <a:pt x="34755" y="0"/>
                  </a:lnTo>
                  <a:lnTo>
                    <a:pt x="28225" y="0"/>
                  </a:lnTo>
                  <a:lnTo>
                    <a:pt x="27292" y="0"/>
                  </a:lnTo>
                  <a:lnTo>
                    <a:pt x="16550" y="2083"/>
                  </a:lnTo>
                  <a:lnTo>
                    <a:pt x="7888" y="7810"/>
                  </a:lnTo>
                  <a:lnTo>
                    <a:pt x="2105" y="16394"/>
                  </a:lnTo>
                  <a:lnTo>
                    <a:pt x="0" y="27051"/>
                  </a:lnTo>
                  <a:lnTo>
                    <a:pt x="0" y="74922"/>
                  </a:lnTo>
                  <a:lnTo>
                    <a:pt x="0" y="99504"/>
                  </a:lnTo>
                  <a:lnTo>
                    <a:pt x="0" y="108561"/>
                  </a:lnTo>
                  <a:lnTo>
                    <a:pt x="0" y="109855"/>
                  </a:lnTo>
                  <a:lnTo>
                    <a:pt x="1839" y="119584"/>
                  </a:lnTo>
                  <a:lnTo>
                    <a:pt x="7037" y="127873"/>
                  </a:lnTo>
                  <a:lnTo>
                    <a:pt x="15114" y="133947"/>
                  </a:lnTo>
                  <a:lnTo>
                    <a:pt x="25590" y="137033"/>
                  </a:lnTo>
                  <a:lnTo>
                    <a:pt x="25590" y="188795"/>
                  </a:lnTo>
                  <a:lnTo>
                    <a:pt x="25590" y="215376"/>
                  </a:lnTo>
                  <a:lnTo>
                    <a:pt x="25590" y="225169"/>
                  </a:lnTo>
                  <a:lnTo>
                    <a:pt x="25590" y="226568"/>
                  </a:lnTo>
                  <a:lnTo>
                    <a:pt x="27083" y="234725"/>
                  </a:lnTo>
                  <a:lnTo>
                    <a:pt x="31137" y="241157"/>
                  </a:lnTo>
                  <a:lnTo>
                    <a:pt x="37109" y="245373"/>
                  </a:lnTo>
                  <a:lnTo>
                    <a:pt x="44361" y="246888"/>
                  </a:lnTo>
                  <a:lnTo>
                    <a:pt x="68198" y="246888"/>
                  </a:lnTo>
                  <a:lnTo>
                    <a:pt x="76450" y="245373"/>
                  </a:lnTo>
                  <a:lnTo>
                    <a:pt x="82962" y="241157"/>
                  </a:lnTo>
                  <a:lnTo>
                    <a:pt x="87237" y="234725"/>
                  </a:lnTo>
                  <a:lnTo>
                    <a:pt x="88772" y="226568"/>
                  </a:lnTo>
                  <a:lnTo>
                    <a:pt x="88772" y="174805"/>
                  </a:lnTo>
                  <a:lnTo>
                    <a:pt x="88772" y="148224"/>
                  </a:lnTo>
                  <a:lnTo>
                    <a:pt x="88772" y="138431"/>
                  </a:lnTo>
                  <a:lnTo>
                    <a:pt x="88772" y="137033"/>
                  </a:lnTo>
                  <a:lnTo>
                    <a:pt x="98494" y="133947"/>
                  </a:lnTo>
                  <a:lnTo>
                    <a:pt x="106632" y="127873"/>
                  </a:lnTo>
                  <a:lnTo>
                    <a:pt x="112222" y="119584"/>
                  </a:lnTo>
                  <a:lnTo>
                    <a:pt x="114299" y="109855"/>
                  </a:lnTo>
                  <a:lnTo>
                    <a:pt x="114299" y="61983"/>
                  </a:lnTo>
                  <a:lnTo>
                    <a:pt x="114299" y="37401"/>
                  </a:lnTo>
                  <a:lnTo>
                    <a:pt x="114299" y="28344"/>
                  </a:lnTo>
                  <a:lnTo>
                    <a:pt x="114299" y="27051"/>
                  </a:lnTo>
                  <a:lnTo>
                    <a:pt x="112194" y="16394"/>
                  </a:lnTo>
                  <a:lnTo>
                    <a:pt x="106410" y="7810"/>
                  </a:lnTo>
                  <a:lnTo>
                    <a:pt x="97744" y="2083"/>
                  </a:lnTo>
                  <a:lnTo>
                    <a:pt x="86994" y="0"/>
                  </a:lnTo>
                  <a:close/>
                </a:path>
              </a:pathLst>
            </a:custGeom>
            <a:ln w="19050">
              <a:solidFill>
                <a:srgbClr val="FFD200"/>
              </a:solidFill>
            </a:ln>
          </p:spPr>
          <p:txBody>
            <a:bodyPr wrap="square" lIns="0" tIns="0" rIns="0" bIns="0" rtlCol="0"/>
            <a:lstStyle/>
            <a:p>
              <a:endParaRPr sz="1867">
                <a:solidFill>
                  <a:schemeClr val="tx1"/>
                </a:solidFill>
                <a:highlight>
                  <a:srgbClr val="FF0000"/>
                </a:highlight>
                <a:latin typeface="DM Sans Black" panose="020B0604020202020204" charset="0"/>
              </a:endParaRPr>
            </a:p>
          </p:txBody>
        </p:sp>
        <p:pic>
          <p:nvPicPr>
            <p:cNvPr id="152" name="object 48">
              <a:extLst>
                <a:ext uri="{FF2B5EF4-FFF2-40B4-BE49-F238E27FC236}">
                  <a16:creationId xmlns:a16="http://schemas.microsoft.com/office/drawing/2014/main" id="{B7360B6B-28A0-E237-2B07-9DBD9E3DFE40}"/>
                </a:ext>
              </a:extLst>
            </p:cNvPr>
            <p:cNvPicPr/>
            <p:nvPr/>
          </p:nvPicPr>
          <p:blipFill>
            <a:blip r:embed="rId2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373505" y="1562100"/>
              <a:ext cx="114300" cy="346328"/>
            </a:xfrm>
            <a:prstGeom prst="rect">
              <a:avLst/>
            </a:prstGeom>
          </p:spPr>
        </p:pic>
        <p:sp>
          <p:nvSpPr>
            <p:cNvPr id="153" name="object 49">
              <a:extLst>
                <a:ext uri="{FF2B5EF4-FFF2-40B4-BE49-F238E27FC236}">
                  <a16:creationId xmlns:a16="http://schemas.microsoft.com/office/drawing/2014/main" id="{0277F842-3203-3363-98D1-DFC5517A9437}"/>
                </a:ext>
              </a:extLst>
            </p:cNvPr>
            <p:cNvSpPr/>
            <p:nvPr/>
          </p:nvSpPr>
          <p:spPr>
            <a:xfrm>
              <a:off x="1373505" y="1661540"/>
              <a:ext cx="114300" cy="247015"/>
            </a:xfrm>
            <a:custGeom>
              <a:avLst/>
              <a:gdLst/>
              <a:ahLst/>
              <a:cxnLst/>
              <a:rect l="l" t="t" r="r" b="b"/>
              <a:pathLst>
                <a:path w="114300" h="247014">
                  <a:moveTo>
                    <a:pt x="88772" y="0"/>
                  </a:moveTo>
                  <a:lnTo>
                    <a:pt x="53236" y="0"/>
                  </a:lnTo>
                  <a:lnTo>
                    <a:pt x="34988" y="0"/>
                  </a:lnTo>
                  <a:lnTo>
                    <a:pt x="28265" y="0"/>
                  </a:lnTo>
                  <a:lnTo>
                    <a:pt x="27304" y="0"/>
                  </a:lnTo>
                  <a:lnTo>
                    <a:pt x="16555" y="2083"/>
                  </a:lnTo>
                  <a:lnTo>
                    <a:pt x="7889" y="7810"/>
                  </a:lnTo>
                  <a:lnTo>
                    <a:pt x="2105" y="16394"/>
                  </a:lnTo>
                  <a:lnTo>
                    <a:pt x="0" y="27051"/>
                  </a:lnTo>
                  <a:lnTo>
                    <a:pt x="0" y="74922"/>
                  </a:lnTo>
                  <a:lnTo>
                    <a:pt x="0" y="99504"/>
                  </a:lnTo>
                  <a:lnTo>
                    <a:pt x="0" y="108561"/>
                  </a:lnTo>
                  <a:lnTo>
                    <a:pt x="0" y="109855"/>
                  </a:lnTo>
                  <a:lnTo>
                    <a:pt x="2077" y="119584"/>
                  </a:lnTo>
                  <a:lnTo>
                    <a:pt x="7667" y="127873"/>
                  </a:lnTo>
                  <a:lnTo>
                    <a:pt x="15805" y="133947"/>
                  </a:lnTo>
                  <a:lnTo>
                    <a:pt x="25526" y="137033"/>
                  </a:lnTo>
                  <a:lnTo>
                    <a:pt x="25526" y="188795"/>
                  </a:lnTo>
                  <a:lnTo>
                    <a:pt x="25526" y="215376"/>
                  </a:lnTo>
                  <a:lnTo>
                    <a:pt x="25526" y="225169"/>
                  </a:lnTo>
                  <a:lnTo>
                    <a:pt x="25526" y="226568"/>
                  </a:lnTo>
                  <a:lnTo>
                    <a:pt x="27062" y="234725"/>
                  </a:lnTo>
                  <a:lnTo>
                    <a:pt x="31337" y="241157"/>
                  </a:lnTo>
                  <a:lnTo>
                    <a:pt x="37849" y="245373"/>
                  </a:lnTo>
                  <a:lnTo>
                    <a:pt x="46100" y="246888"/>
                  </a:lnTo>
                  <a:lnTo>
                    <a:pt x="69976" y="246888"/>
                  </a:lnTo>
                  <a:lnTo>
                    <a:pt x="77458" y="245373"/>
                  </a:lnTo>
                  <a:lnTo>
                    <a:pt x="84010" y="241157"/>
                  </a:lnTo>
                  <a:lnTo>
                    <a:pt x="88657" y="234725"/>
                  </a:lnTo>
                  <a:lnTo>
                    <a:pt x="90423" y="226568"/>
                  </a:lnTo>
                  <a:lnTo>
                    <a:pt x="90423" y="174805"/>
                  </a:lnTo>
                  <a:lnTo>
                    <a:pt x="90423" y="148224"/>
                  </a:lnTo>
                  <a:lnTo>
                    <a:pt x="90423" y="138431"/>
                  </a:lnTo>
                  <a:lnTo>
                    <a:pt x="90423" y="137033"/>
                  </a:lnTo>
                  <a:lnTo>
                    <a:pt x="99887" y="133947"/>
                  </a:lnTo>
                  <a:lnTo>
                    <a:pt x="107457" y="127873"/>
                  </a:lnTo>
                  <a:lnTo>
                    <a:pt x="112480" y="119584"/>
                  </a:lnTo>
                  <a:lnTo>
                    <a:pt x="114299" y="109855"/>
                  </a:lnTo>
                  <a:lnTo>
                    <a:pt x="114299" y="61983"/>
                  </a:lnTo>
                  <a:lnTo>
                    <a:pt x="114299" y="37401"/>
                  </a:lnTo>
                  <a:lnTo>
                    <a:pt x="114299" y="28344"/>
                  </a:lnTo>
                  <a:lnTo>
                    <a:pt x="114299" y="27051"/>
                  </a:lnTo>
                  <a:lnTo>
                    <a:pt x="112222" y="16394"/>
                  </a:lnTo>
                  <a:lnTo>
                    <a:pt x="106632" y="7810"/>
                  </a:lnTo>
                  <a:lnTo>
                    <a:pt x="98494" y="2083"/>
                  </a:lnTo>
                  <a:lnTo>
                    <a:pt x="88772" y="0"/>
                  </a:lnTo>
                  <a:close/>
                </a:path>
              </a:pathLst>
            </a:custGeom>
            <a:ln w="19050">
              <a:solidFill>
                <a:srgbClr val="FFD200"/>
              </a:solidFill>
            </a:ln>
          </p:spPr>
          <p:txBody>
            <a:bodyPr wrap="square" lIns="0" tIns="0" rIns="0" bIns="0" rtlCol="0"/>
            <a:lstStyle/>
            <a:p>
              <a:endParaRPr sz="1867">
                <a:solidFill>
                  <a:schemeClr val="tx1"/>
                </a:solidFill>
                <a:highlight>
                  <a:srgbClr val="FF0000"/>
                </a:highlight>
                <a:latin typeface="DM Sans Black" panose="020B0604020202020204" charset="0"/>
              </a:endParaRPr>
            </a:p>
          </p:txBody>
        </p:sp>
        <p:pic>
          <p:nvPicPr>
            <p:cNvPr id="154" name="object 50">
              <a:extLst>
                <a:ext uri="{FF2B5EF4-FFF2-40B4-BE49-F238E27FC236}">
                  <a16:creationId xmlns:a16="http://schemas.microsoft.com/office/drawing/2014/main" id="{4B08C789-0EAF-C8B1-011E-89261955EA1B}"/>
                </a:ext>
              </a:extLst>
            </p:cNvPr>
            <p:cNvPicPr/>
            <p:nvPr/>
          </p:nvPicPr>
          <p:blipFill>
            <a:blip r:embed="rId2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43050" y="1562100"/>
              <a:ext cx="89153" cy="87629"/>
            </a:xfrm>
            <a:prstGeom prst="rect">
              <a:avLst/>
            </a:prstGeom>
          </p:spPr>
        </p:pic>
        <p:sp>
          <p:nvSpPr>
            <p:cNvPr id="155" name="object 51">
              <a:extLst>
                <a:ext uri="{FF2B5EF4-FFF2-40B4-BE49-F238E27FC236}">
                  <a16:creationId xmlns:a16="http://schemas.microsoft.com/office/drawing/2014/main" id="{4DD2D95A-B861-7351-7629-38F60B13622D}"/>
                </a:ext>
              </a:extLst>
            </p:cNvPr>
            <p:cNvSpPr/>
            <p:nvPr/>
          </p:nvSpPr>
          <p:spPr>
            <a:xfrm>
              <a:off x="1531239" y="1661540"/>
              <a:ext cx="113664" cy="247015"/>
            </a:xfrm>
            <a:custGeom>
              <a:avLst/>
              <a:gdLst/>
              <a:ahLst/>
              <a:cxnLst/>
              <a:rect l="l" t="t" r="r" b="b"/>
              <a:pathLst>
                <a:path w="113664" h="247014">
                  <a:moveTo>
                    <a:pt x="86487" y="0"/>
                  </a:moveTo>
                  <a:lnTo>
                    <a:pt x="52125" y="0"/>
                  </a:lnTo>
                  <a:lnTo>
                    <a:pt x="34480" y="0"/>
                  </a:lnTo>
                  <a:lnTo>
                    <a:pt x="27979" y="0"/>
                  </a:lnTo>
                  <a:lnTo>
                    <a:pt x="27051" y="0"/>
                  </a:lnTo>
                  <a:lnTo>
                    <a:pt x="16394" y="2083"/>
                  </a:lnTo>
                  <a:lnTo>
                    <a:pt x="7810" y="7810"/>
                  </a:lnTo>
                  <a:lnTo>
                    <a:pt x="2083" y="16394"/>
                  </a:lnTo>
                  <a:lnTo>
                    <a:pt x="0" y="27051"/>
                  </a:lnTo>
                  <a:lnTo>
                    <a:pt x="0" y="74922"/>
                  </a:lnTo>
                  <a:lnTo>
                    <a:pt x="0" y="99504"/>
                  </a:lnTo>
                  <a:lnTo>
                    <a:pt x="0" y="108561"/>
                  </a:lnTo>
                  <a:lnTo>
                    <a:pt x="0" y="109855"/>
                  </a:lnTo>
                  <a:lnTo>
                    <a:pt x="2057" y="119584"/>
                  </a:lnTo>
                  <a:lnTo>
                    <a:pt x="7604" y="127873"/>
                  </a:lnTo>
                  <a:lnTo>
                    <a:pt x="15698" y="133947"/>
                  </a:lnTo>
                  <a:lnTo>
                    <a:pt x="25400" y="137033"/>
                  </a:lnTo>
                  <a:lnTo>
                    <a:pt x="25400" y="188795"/>
                  </a:lnTo>
                  <a:lnTo>
                    <a:pt x="25400" y="215376"/>
                  </a:lnTo>
                  <a:lnTo>
                    <a:pt x="25400" y="225169"/>
                  </a:lnTo>
                  <a:lnTo>
                    <a:pt x="25400" y="226568"/>
                  </a:lnTo>
                  <a:lnTo>
                    <a:pt x="26914" y="234725"/>
                  </a:lnTo>
                  <a:lnTo>
                    <a:pt x="31130" y="241157"/>
                  </a:lnTo>
                  <a:lnTo>
                    <a:pt x="37562" y="245373"/>
                  </a:lnTo>
                  <a:lnTo>
                    <a:pt x="45720" y="246888"/>
                  </a:lnTo>
                  <a:lnTo>
                    <a:pt x="69469" y="246888"/>
                  </a:lnTo>
                  <a:lnTo>
                    <a:pt x="76672" y="245373"/>
                  </a:lnTo>
                  <a:lnTo>
                    <a:pt x="82613" y="241157"/>
                  </a:lnTo>
                  <a:lnTo>
                    <a:pt x="86649" y="234725"/>
                  </a:lnTo>
                  <a:lnTo>
                    <a:pt x="88138" y="226568"/>
                  </a:lnTo>
                  <a:lnTo>
                    <a:pt x="88138" y="174805"/>
                  </a:lnTo>
                  <a:lnTo>
                    <a:pt x="88138" y="148224"/>
                  </a:lnTo>
                  <a:lnTo>
                    <a:pt x="88138" y="138431"/>
                  </a:lnTo>
                  <a:lnTo>
                    <a:pt x="88138" y="137033"/>
                  </a:lnTo>
                  <a:lnTo>
                    <a:pt x="98536" y="133947"/>
                  </a:lnTo>
                  <a:lnTo>
                    <a:pt x="106553" y="127873"/>
                  </a:lnTo>
                  <a:lnTo>
                    <a:pt x="111712" y="119584"/>
                  </a:lnTo>
                  <a:lnTo>
                    <a:pt x="113538" y="109855"/>
                  </a:lnTo>
                  <a:lnTo>
                    <a:pt x="113538" y="61983"/>
                  </a:lnTo>
                  <a:lnTo>
                    <a:pt x="113538" y="37401"/>
                  </a:lnTo>
                  <a:lnTo>
                    <a:pt x="113538" y="28344"/>
                  </a:lnTo>
                  <a:lnTo>
                    <a:pt x="113538" y="27051"/>
                  </a:lnTo>
                  <a:lnTo>
                    <a:pt x="111454" y="16394"/>
                  </a:lnTo>
                  <a:lnTo>
                    <a:pt x="105727" y="7810"/>
                  </a:lnTo>
                  <a:lnTo>
                    <a:pt x="97143" y="2083"/>
                  </a:lnTo>
                  <a:lnTo>
                    <a:pt x="86487" y="0"/>
                  </a:lnTo>
                  <a:close/>
                </a:path>
              </a:pathLst>
            </a:custGeom>
            <a:ln w="19049">
              <a:solidFill>
                <a:srgbClr val="FFD200"/>
              </a:solidFill>
            </a:ln>
          </p:spPr>
          <p:txBody>
            <a:bodyPr wrap="square" lIns="0" tIns="0" rIns="0" bIns="0" rtlCol="0"/>
            <a:lstStyle/>
            <a:p>
              <a:endParaRPr sz="1867">
                <a:solidFill>
                  <a:schemeClr val="tx1"/>
                </a:solidFill>
                <a:highlight>
                  <a:srgbClr val="FF0000"/>
                </a:highlight>
                <a:latin typeface="DM Sans Black" panose="020B0604020202020204" charset="0"/>
              </a:endParaRPr>
            </a:p>
          </p:txBody>
        </p:sp>
        <p:pic>
          <p:nvPicPr>
            <p:cNvPr id="156" name="object 52">
              <a:extLst>
                <a:ext uri="{FF2B5EF4-FFF2-40B4-BE49-F238E27FC236}">
                  <a16:creationId xmlns:a16="http://schemas.microsoft.com/office/drawing/2014/main" id="{5D1616A8-6886-176E-9AF4-4B291AA9BBE4}"/>
                </a:ext>
              </a:extLst>
            </p:cNvPr>
            <p:cNvPicPr/>
            <p:nvPr/>
          </p:nvPicPr>
          <p:blipFill>
            <a:blip r:embed="rId2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58799" y="1562100"/>
              <a:ext cx="113537" cy="346328"/>
            </a:xfrm>
            <a:prstGeom prst="rect">
              <a:avLst/>
            </a:prstGeom>
          </p:spPr>
        </p:pic>
        <p:sp>
          <p:nvSpPr>
            <p:cNvPr id="157" name="object 53">
              <a:extLst>
                <a:ext uri="{FF2B5EF4-FFF2-40B4-BE49-F238E27FC236}">
                  <a16:creationId xmlns:a16="http://schemas.microsoft.com/office/drawing/2014/main" id="{5827C923-776D-202E-8F2A-CBFF7D565A88}"/>
                </a:ext>
              </a:extLst>
            </p:cNvPr>
            <p:cNvSpPr/>
            <p:nvPr/>
          </p:nvSpPr>
          <p:spPr>
            <a:xfrm>
              <a:off x="1058799" y="1661540"/>
              <a:ext cx="113664" cy="247015"/>
            </a:xfrm>
            <a:custGeom>
              <a:avLst/>
              <a:gdLst/>
              <a:ahLst/>
              <a:cxnLst/>
              <a:rect l="l" t="t" r="r" b="b"/>
              <a:pathLst>
                <a:path w="113665" h="247014">
                  <a:moveTo>
                    <a:pt x="86423" y="0"/>
                  </a:moveTo>
                  <a:lnTo>
                    <a:pt x="52135" y="0"/>
                  </a:lnTo>
                  <a:lnTo>
                    <a:pt x="34528" y="0"/>
                  </a:lnTo>
                  <a:lnTo>
                    <a:pt x="28041" y="0"/>
                  </a:lnTo>
                  <a:lnTo>
                    <a:pt x="27114" y="0"/>
                  </a:lnTo>
                  <a:lnTo>
                    <a:pt x="16443" y="2083"/>
                  </a:lnTo>
                  <a:lnTo>
                    <a:pt x="7837" y="7810"/>
                  </a:lnTo>
                  <a:lnTo>
                    <a:pt x="2091" y="16394"/>
                  </a:lnTo>
                  <a:lnTo>
                    <a:pt x="0" y="27051"/>
                  </a:lnTo>
                  <a:lnTo>
                    <a:pt x="0" y="74922"/>
                  </a:lnTo>
                  <a:lnTo>
                    <a:pt x="0" y="99504"/>
                  </a:lnTo>
                  <a:lnTo>
                    <a:pt x="0" y="108561"/>
                  </a:lnTo>
                  <a:lnTo>
                    <a:pt x="0" y="109855"/>
                  </a:lnTo>
                  <a:lnTo>
                    <a:pt x="1827" y="119584"/>
                  </a:lnTo>
                  <a:lnTo>
                    <a:pt x="6991" y="127873"/>
                  </a:lnTo>
                  <a:lnTo>
                    <a:pt x="15012" y="133947"/>
                  </a:lnTo>
                  <a:lnTo>
                    <a:pt x="25412" y="137033"/>
                  </a:lnTo>
                  <a:lnTo>
                    <a:pt x="25412" y="188795"/>
                  </a:lnTo>
                  <a:lnTo>
                    <a:pt x="25412" y="215376"/>
                  </a:lnTo>
                  <a:lnTo>
                    <a:pt x="25412" y="225169"/>
                  </a:lnTo>
                  <a:lnTo>
                    <a:pt x="25412" y="226568"/>
                  </a:lnTo>
                  <a:lnTo>
                    <a:pt x="26897" y="234725"/>
                  </a:lnTo>
                  <a:lnTo>
                    <a:pt x="30924" y="241157"/>
                  </a:lnTo>
                  <a:lnTo>
                    <a:pt x="36856" y="245373"/>
                  </a:lnTo>
                  <a:lnTo>
                    <a:pt x="44056" y="246888"/>
                  </a:lnTo>
                  <a:lnTo>
                    <a:pt x="67779" y="246888"/>
                  </a:lnTo>
                  <a:lnTo>
                    <a:pt x="75963" y="245373"/>
                  </a:lnTo>
                  <a:lnTo>
                    <a:pt x="82400" y="241157"/>
                  </a:lnTo>
                  <a:lnTo>
                    <a:pt x="86614" y="234725"/>
                  </a:lnTo>
                  <a:lnTo>
                    <a:pt x="88125" y="226568"/>
                  </a:lnTo>
                  <a:lnTo>
                    <a:pt x="88125" y="174805"/>
                  </a:lnTo>
                  <a:lnTo>
                    <a:pt x="88125" y="148224"/>
                  </a:lnTo>
                  <a:lnTo>
                    <a:pt x="88125" y="138431"/>
                  </a:lnTo>
                  <a:lnTo>
                    <a:pt x="88125" y="137033"/>
                  </a:lnTo>
                  <a:lnTo>
                    <a:pt x="97812" y="133947"/>
                  </a:lnTo>
                  <a:lnTo>
                    <a:pt x="105913" y="127873"/>
                  </a:lnTo>
                  <a:lnTo>
                    <a:pt x="111472" y="119584"/>
                  </a:lnTo>
                  <a:lnTo>
                    <a:pt x="113537" y="109855"/>
                  </a:lnTo>
                  <a:lnTo>
                    <a:pt x="113537" y="61983"/>
                  </a:lnTo>
                  <a:lnTo>
                    <a:pt x="113537" y="37401"/>
                  </a:lnTo>
                  <a:lnTo>
                    <a:pt x="113537" y="28344"/>
                  </a:lnTo>
                  <a:lnTo>
                    <a:pt x="113537" y="27051"/>
                  </a:lnTo>
                  <a:lnTo>
                    <a:pt x="111446" y="16394"/>
                  </a:lnTo>
                  <a:lnTo>
                    <a:pt x="105700" y="7810"/>
                  </a:lnTo>
                  <a:lnTo>
                    <a:pt x="97094" y="2083"/>
                  </a:lnTo>
                  <a:lnTo>
                    <a:pt x="86423" y="0"/>
                  </a:lnTo>
                  <a:close/>
                </a:path>
              </a:pathLst>
            </a:custGeom>
            <a:ln w="19049">
              <a:solidFill>
                <a:srgbClr val="FFD200"/>
              </a:solidFill>
            </a:ln>
          </p:spPr>
          <p:txBody>
            <a:bodyPr wrap="square" lIns="0" tIns="0" rIns="0" bIns="0" rtlCol="0"/>
            <a:lstStyle/>
            <a:p>
              <a:endParaRPr sz="1867">
                <a:solidFill>
                  <a:schemeClr val="tx1"/>
                </a:solidFill>
                <a:highlight>
                  <a:srgbClr val="FF0000"/>
                </a:highlight>
                <a:latin typeface="DM Sans Black" panose="020B0604020202020204" charset="0"/>
              </a:endParaRPr>
            </a:p>
          </p:txBody>
        </p:sp>
        <p:pic>
          <p:nvPicPr>
            <p:cNvPr id="158" name="object 54">
              <a:extLst>
                <a:ext uri="{FF2B5EF4-FFF2-40B4-BE49-F238E27FC236}">
                  <a16:creationId xmlns:a16="http://schemas.microsoft.com/office/drawing/2014/main" id="{9F7E7315-60D7-6EAF-EEF6-63813A6FA282}"/>
                </a:ext>
              </a:extLst>
            </p:cNvPr>
            <p:cNvPicPr/>
            <p:nvPr/>
          </p:nvPicPr>
          <p:blipFill>
            <a:blip r:embed="rId2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700022" y="1562100"/>
              <a:ext cx="88392" cy="87629"/>
            </a:xfrm>
            <a:prstGeom prst="rect">
              <a:avLst/>
            </a:prstGeom>
          </p:spPr>
        </p:pic>
        <p:sp>
          <p:nvSpPr>
            <p:cNvPr id="159" name="object 55">
              <a:extLst>
                <a:ext uri="{FF2B5EF4-FFF2-40B4-BE49-F238E27FC236}">
                  <a16:creationId xmlns:a16="http://schemas.microsoft.com/office/drawing/2014/main" id="{4BC89E59-4F5D-56E9-E43A-2ABFAE9F883A}"/>
                </a:ext>
              </a:extLst>
            </p:cNvPr>
            <p:cNvSpPr/>
            <p:nvPr/>
          </p:nvSpPr>
          <p:spPr>
            <a:xfrm>
              <a:off x="1688211" y="1661540"/>
              <a:ext cx="113664" cy="247015"/>
            </a:xfrm>
            <a:custGeom>
              <a:avLst/>
              <a:gdLst/>
              <a:ahLst/>
              <a:cxnLst/>
              <a:rect l="l" t="t" r="r" b="b"/>
              <a:pathLst>
                <a:path w="113664" h="247014">
                  <a:moveTo>
                    <a:pt x="86487" y="0"/>
                  </a:moveTo>
                  <a:lnTo>
                    <a:pt x="52125" y="0"/>
                  </a:lnTo>
                  <a:lnTo>
                    <a:pt x="34480" y="0"/>
                  </a:lnTo>
                  <a:lnTo>
                    <a:pt x="27979" y="0"/>
                  </a:lnTo>
                  <a:lnTo>
                    <a:pt x="27051" y="0"/>
                  </a:lnTo>
                  <a:lnTo>
                    <a:pt x="16394" y="2083"/>
                  </a:lnTo>
                  <a:lnTo>
                    <a:pt x="7810" y="7810"/>
                  </a:lnTo>
                  <a:lnTo>
                    <a:pt x="2083" y="16394"/>
                  </a:lnTo>
                  <a:lnTo>
                    <a:pt x="0" y="27051"/>
                  </a:lnTo>
                  <a:lnTo>
                    <a:pt x="0" y="74922"/>
                  </a:lnTo>
                  <a:lnTo>
                    <a:pt x="0" y="99504"/>
                  </a:lnTo>
                  <a:lnTo>
                    <a:pt x="0" y="108561"/>
                  </a:lnTo>
                  <a:lnTo>
                    <a:pt x="0" y="109855"/>
                  </a:lnTo>
                  <a:lnTo>
                    <a:pt x="2057" y="119584"/>
                  </a:lnTo>
                  <a:lnTo>
                    <a:pt x="7604" y="127873"/>
                  </a:lnTo>
                  <a:lnTo>
                    <a:pt x="15698" y="133947"/>
                  </a:lnTo>
                  <a:lnTo>
                    <a:pt x="25400" y="137033"/>
                  </a:lnTo>
                  <a:lnTo>
                    <a:pt x="25400" y="188795"/>
                  </a:lnTo>
                  <a:lnTo>
                    <a:pt x="25400" y="215376"/>
                  </a:lnTo>
                  <a:lnTo>
                    <a:pt x="25400" y="225169"/>
                  </a:lnTo>
                  <a:lnTo>
                    <a:pt x="25400" y="226568"/>
                  </a:lnTo>
                  <a:lnTo>
                    <a:pt x="26914" y="234725"/>
                  </a:lnTo>
                  <a:lnTo>
                    <a:pt x="31130" y="241157"/>
                  </a:lnTo>
                  <a:lnTo>
                    <a:pt x="37562" y="245373"/>
                  </a:lnTo>
                  <a:lnTo>
                    <a:pt x="45720" y="246888"/>
                  </a:lnTo>
                  <a:lnTo>
                    <a:pt x="69469" y="246888"/>
                  </a:lnTo>
                  <a:lnTo>
                    <a:pt x="76672" y="245373"/>
                  </a:lnTo>
                  <a:lnTo>
                    <a:pt x="82613" y="241157"/>
                  </a:lnTo>
                  <a:lnTo>
                    <a:pt x="86649" y="234725"/>
                  </a:lnTo>
                  <a:lnTo>
                    <a:pt x="88138" y="226568"/>
                  </a:lnTo>
                  <a:lnTo>
                    <a:pt x="88138" y="174805"/>
                  </a:lnTo>
                  <a:lnTo>
                    <a:pt x="88138" y="148224"/>
                  </a:lnTo>
                  <a:lnTo>
                    <a:pt x="88138" y="138431"/>
                  </a:lnTo>
                  <a:lnTo>
                    <a:pt x="88138" y="137033"/>
                  </a:lnTo>
                  <a:lnTo>
                    <a:pt x="98536" y="133947"/>
                  </a:lnTo>
                  <a:lnTo>
                    <a:pt x="106553" y="127873"/>
                  </a:lnTo>
                  <a:lnTo>
                    <a:pt x="111712" y="119584"/>
                  </a:lnTo>
                  <a:lnTo>
                    <a:pt x="113538" y="109855"/>
                  </a:lnTo>
                  <a:lnTo>
                    <a:pt x="113538" y="61983"/>
                  </a:lnTo>
                  <a:lnTo>
                    <a:pt x="113538" y="37401"/>
                  </a:lnTo>
                  <a:lnTo>
                    <a:pt x="113538" y="28344"/>
                  </a:lnTo>
                  <a:lnTo>
                    <a:pt x="113538" y="27051"/>
                  </a:lnTo>
                  <a:lnTo>
                    <a:pt x="111454" y="16394"/>
                  </a:lnTo>
                  <a:lnTo>
                    <a:pt x="105727" y="7810"/>
                  </a:lnTo>
                  <a:lnTo>
                    <a:pt x="97143" y="2083"/>
                  </a:lnTo>
                  <a:lnTo>
                    <a:pt x="86487" y="0"/>
                  </a:lnTo>
                  <a:close/>
                </a:path>
              </a:pathLst>
            </a:custGeom>
            <a:ln w="19049">
              <a:solidFill>
                <a:srgbClr val="FFD200"/>
              </a:solidFill>
            </a:ln>
          </p:spPr>
          <p:txBody>
            <a:bodyPr wrap="square" lIns="0" tIns="0" rIns="0" bIns="0" rtlCol="0"/>
            <a:lstStyle/>
            <a:p>
              <a:endParaRPr sz="1867">
                <a:solidFill>
                  <a:schemeClr val="tx1"/>
                </a:solidFill>
                <a:highlight>
                  <a:srgbClr val="FF0000"/>
                </a:highlight>
                <a:latin typeface="DM Sans Black" panose="020B0604020202020204" charset="0"/>
              </a:endParaRPr>
            </a:p>
          </p:txBody>
        </p:sp>
      </p:grpSp>
      <p:sp>
        <p:nvSpPr>
          <p:cNvPr id="161" name="object 97">
            <a:extLst>
              <a:ext uri="{FF2B5EF4-FFF2-40B4-BE49-F238E27FC236}">
                <a16:creationId xmlns:a16="http://schemas.microsoft.com/office/drawing/2014/main" id="{6ADB1307-E108-995A-A2DB-465EF08B6C10}"/>
              </a:ext>
            </a:extLst>
          </p:cNvPr>
          <p:cNvSpPr txBox="1"/>
          <p:nvPr/>
        </p:nvSpPr>
        <p:spPr>
          <a:xfrm>
            <a:off x="741002" y="4913024"/>
            <a:ext cx="2327485" cy="63246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9952" marR="40639" indent="-847" algn="ctr">
              <a:spcBef>
                <a:spcPts val="133"/>
              </a:spcBef>
            </a:pPr>
            <a:r>
              <a:rPr sz="1333" spc="-1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Aproximadamente</a:t>
            </a:r>
            <a:r>
              <a:rPr sz="1333" spc="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sz="1333" spc="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spc="-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sz="1333" spc="-5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</a:t>
            </a:r>
            <a:r>
              <a:rPr sz="1333" spc="-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</a:t>
            </a:r>
            <a:r>
              <a:rPr sz="1333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1333" spc="-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b="1" spc="-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DM2 </a:t>
            </a: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padece</a:t>
            </a:r>
            <a:r>
              <a:rPr sz="1333" spc="-2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sz="1333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b="1" spc="-1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enfermedad </a:t>
            </a:r>
            <a:r>
              <a:rPr sz="1333" b="1" spc="-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</a:t>
            </a:r>
            <a:r>
              <a:rPr sz="1300" spc="-49" baseline="2564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300" baseline="2564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object 96">
            <a:extLst>
              <a:ext uri="{FF2B5EF4-FFF2-40B4-BE49-F238E27FC236}">
                <a16:creationId xmlns:a16="http://schemas.microsoft.com/office/drawing/2014/main" id="{B11488C3-4E32-B175-44A3-C276BC247184}"/>
              </a:ext>
            </a:extLst>
          </p:cNvPr>
          <p:cNvSpPr txBox="1"/>
          <p:nvPr/>
        </p:nvSpPr>
        <p:spPr>
          <a:xfrm>
            <a:off x="609939" y="2281962"/>
            <a:ext cx="2591647" cy="83757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06582" marR="40639" indent="-156629">
              <a:spcBef>
                <a:spcPts val="133"/>
              </a:spcBef>
            </a:pP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1333" spc="-1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63%</a:t>
            </a:r>
            <a:r>
              <a:rPr sz="1333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333" spc="-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sz="1333" spc="-2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</a:t>
            </a:r>
            <a:r>
              <a:rPr sz="1333" spc="-4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1333" spc="-2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b="1" spc="-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 </a:t>
            </a: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padecen</a:t>
            </a:r>
            <a:r>
              <a:rPr sz="1333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b="1" spc="-1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enfermedades</a:t>
            </a:r>
            <a:r>
              <a:rPr sz="1333" b="1" spc="-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b="1" spc="-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</a:t>
            </a:r>
            <a:r>
              <a:rPr sz="1300" b="1" spc="-49" baseline="2564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300" b="1" spc="1000" baseline="2564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sz="1333" spc="-1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42-</a:t>
            </a: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  <a:r>
              <a:rPr sz="1333" spc="-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333" spc="-1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sz="1333" spc="-1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personas</a:t>
            </a:r>
            <a:endParaRPr sz="133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8994"/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1333" spc="-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sz="1333" b="1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tienen</a:t>
            </a:r>
            <a:r>
              <a:rPr sz="1333" spc="-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33" b="1" spc="-1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</a:t>
            </a:r>
            <a:r>
              <a:rPr sz="1300" b="1" spc="-20" baseline="2564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</a:t>
            </a:r>
            <a:endParaRPr sz="1300" baseline="2564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CuadroTexto 172">
            <a:extLst>
              <a:ext uri="{FF2B5EF4-FFF2-40B4-BE49-F238E27FC236}">
                <a16:creationId xmlns:a16="http://schemas.microsoft.com/office/drawing/2014/main" id="{A3FF90B7-8386-60C7-FB0C-E1308E33B518}"/>
              </a:ext>
            </a:extLst>
          </p:cNvPr>
          <p:cNvSpPr txBox="1"/>
          <p:nvPr/>
        </p:nvSpPr>
        <p:spPr>
          <a:xfrm>
            <a:off x="5274630" y="1406722"/>
            <a:ext cx="1440000" cy="23400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ES" sz="1000" b="1" dirty="0">
                <a:solidFill>
                  <a:schemeClr val="accent5">
                    <a:lumMod val="75000"/>
                  </a:schemeClr>
                </a:solidFill>
              </a:rPr>
              <a:t>CARDIO</a:t>
            </a:r>
          </a:p>
        </p:txBody>
      </p:sp>
    </p:spTree>
    <p:extLst>
      <p:ext uri="{BB962C8B-B14F-4D97-AF65-F5344CB8AC3E}">
        <p14:creationId xmlns:p14="http://schemas.microsoft.com/office/powerpoint/2010/main" val="323159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EF2F6-3A98-7F87-4520-331E8BCEB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160"/>
            <a:ext cx="10515600" cy="1325563"/>
          </a:xfrm>
        </p:spPr>
        <p:txBody>
          <a:bodyPr>
            <a:normAutofit/>
          </a:bodyPr>
          <a:lstStyle/>
          <a:p>
            <a:r>
              <a:rPr lang="es-ES" b="1" dirty="0"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Factores implicados en la ERD</a:t>
            </a:r>
            <a:br>
              <a:rPr lang="es-ES" b="1" dirty="0">
                <a:effectLst/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</a:br>
            <a:endParaRPr lang="es-ES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CD54637-6EA3-D306-FD08-4767E210A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4811" y="1073425"/>
            <a:ext cx="7042377" cy="4351338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7FD995-E1D5-7F6F-5CBC-8FBB4B528E36}"/>
              </a:ext>
            </a:extLst>
          </p:cNvPr>
          <p:cNvSpPr txBox="1"/>
          <p:nvPr/>
        </p:nvSpPr>
        <p:spPr>
          <a:xfrm>
            <a:off x="927461" y="5443582"/>
            <a:ext cx="10337075" cy="397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9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AGE: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Productos finales de glicación avanzada; </a:t>
            </a:r>
            <a:r>
              <a:rPr lang="es-ES" sz="9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ACE: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Enzima convertidora de angiotensina; </a:t>
            </a:r>
            <a:r>
              <a:rPr lang="es-ES" sz="9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RAAS: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Sistema renina-angiotensina-aldosterona; </a:t>
            </a:r>
            <a:r>
              <a:rPr lang="es-ES" sz="9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TGF-β: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Factor de crecimiento transformante beta; </a:t>
            </a:r>
            <a:r>
              <a:rPr lang="es-ES" sz="9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MAPKs</a:t>
            </a:r>
            <a:r>
              <a:rPr lang="es-ES" sz="9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Cinasas activadas por mitógenos; </a:t>
            </a:r>
            <a:r>
              <a:rPr lang="es-ES" sz="9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PI3K/AKT: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Fosfatidilinositol 3-cinasa/proteína AKT; </a:t>
            </a:r>
            <a:r>
              <a:rPr lang="es-ES" sz="9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JAK/STAT: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Cinasas </a:t>
            </a:r>
            <a:r>
              <a:rPr lang="es-ES" sz="9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Janus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/transductores de señales y activadores de la transcripción</a:t>
            </a:r>
            <a:endParaRPr lang="es-ES" sz="9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E9E919C6-BCAA-1C63-2921-03DEF5D9F013}"/>
              </a:ext>
            </a:extLst>
          </p:cNvPr>
          <p:cNvSpPr txBox="1">
            <a:spLocks/>
          </p:cNvSpPr>
          <p:nvPr/>
        </p:nvSpPr>
        <p:spPr>
          <a:xfrm>
            <a:off x="927461" y="5859689"/>
            <a:ext cx="10896600" cy="91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Cebrián A. Diabetes Práctica... 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00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11BB2-F1A5-3270-E760-FA5027427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189" y="296520"/>
            <a:ext cx="6083866" cy="1325563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Fármacos para reducir </a:t>
            </a:r>
            <a:br>
              <a:rPr lang="es-ES" sz="2800" b="1" dirty="0"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</a:br>
            <a:r>
              <a:rPr lang="es-ES" sz="2800" b="1" dirty="0"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el riesgo cardiovascular </a:t>
            </a:r>
            <a:br>
              <a:rPr lang="es-ES" sz="2800" b="1" dirty="0"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</a:br>
            <a:r>
              <a:rPr lang="es-ES" sz="2800" b="1" dirty="0">
                <a:effectLst/>
                <a:latin typeface="Arial Black" panose="020B0604020202020204" pitchFamily="34" charset="0"/>
                <a:ea typeface="Times New Roman" panose="02020603050405020304" pitchFamily="18" charset="0"/>
                <a:cs typeface="Arial Black" panose="020B0604020202020204" pitchFamily="34" charset="0"/>
              </a:rPr>
              <a:t>en ERC y DM</a:t>
            </a:r>
            <a:endParaRPr lang="es-ES" sz="28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E93CD2-E477-EE5B-995F-D736F6AB7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7189" y="5337301"/>
            <a:ext cx="4016943" cy="269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Morales J, et al. J Am Coll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Cardiol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2023 Jul 11;82(2):161-170. 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13D5509-A059-2DA5-FF39-C4796AD98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664233"/>
              </p:ext>
            </p:extLst>
          </p:nvPr>
        </p:nvGraphicFramePr>
        <p:xfrm>
          <a:off x="535117" y="12401503"/>
          <a:ext cx="11561572" cy="2438400"/>
        </p:xfrm>
        <a:graphic>
          <a:graphicData uri="http://schemas.openxmlformats.org/drawingml/2006/table">
            <a:tbl>
              <a:tblPr/>
              <a:tblGrid>
                <a:gridCol w="3321105">
                  <a:extLst>
                    <a:ext uri="{9D8B030D-6E8A-4147-A177-3AD203B41FA5}">
                      <a16:colId xmlns:a16="http://schemas.microsoft.com/office/drawing/2014/main" val="2736938172"/>
                    </a:ext>
                  </a:extLst>
                </a:gridCol>
                <a:gridCol w="2459681">
                  <a:extLst>
                    <a:ext uri="{9D8B030D-6E8A-4147-A177-3AD203B41FA5}">
                      <a16:colId xmlns:a16="http://schemas.microsoft.com/office/drawing/2014/main" val="2006748474"/>
                    </a:ext>
                  </a:extLst>
                </a:gridCol>
                <a:gridCol w="2890393">
                  <a:extLst>
                    <a:ext uri="{9D8B030D-6E8A-4147-A177-3AD203B41FA5}">
                      <a16:colId xmlns:a16="http://schemas.microsoft.com/office/drawing/2014/main" val="2840608178"/>
                    </a:ext>
                  </a:extLst>
                </a:gridCol>
                <a:gridCol w="2890393">
                  <a:extLst>
                    <a:ext uri="{9D8B030D-6E8A-4147-A177-3AD203B41FA5}">
                      <a16:colId xmlns:a16="http://schemas.microsoft.com/office/drawing/2014/main" val="2316476404"/>
                    </a:ext>
                  </a:extLst>
                </a:gridCol>
              </a:tblGrid>
              <a:tr h="406400">
                <a:tc rowSpan="2"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259533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2519066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3778599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503813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629766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7557198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8816731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007626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Bloque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B02A"/>
                    </a:solidFill>
                  </a:tcPr>
                </a:tc>
                <a:tc rowSpan="2"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259533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2519066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3778599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503813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629766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7557198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8816731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007626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s-ES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afirmaciones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B02A"/>
                    </a:solidFill>
                  </a:tcPr>
                </a:tc>
                <a:tc gridSpan="2"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259533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2519066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3778599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503813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629766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7557198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8816731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007626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s-ES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 de consenso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B02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78407"/>
                  </a:ext>
                </a:extLst>
              </a:tr>
              <a:tr h="406400">
                <a:tc vMerge="1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Bloque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de preguntas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259533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2519066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3778599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503813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629766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7557198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8816731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007626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s-ES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Consenso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B02A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259533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2519066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3778599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503813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629766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7557198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8816731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007626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s-ES" sz="2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consenso</a:t>
                      </a:r>
                      <a:endParaRPr lang="es-E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B0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431053"/>
                  </a:ext>
                </a:extLst>
              </a:tr>
              <a:tr h="40640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259533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2519066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3778599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503813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629766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7557198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8816731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007626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Agrupado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D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259533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2519066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3778599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503813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629766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7557198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8816731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007626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D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259533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2519066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3778599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503813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629766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7557198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8816731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007626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s-E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 (67,9%)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D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259533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2519066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3778599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503813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629766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7557198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8816731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007626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s-E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(32,1%)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E0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889724"/>
                  </a:ext>
                </a:extLst>
              </a:tr>
              <a:tr h="40640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259533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2519066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3778599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503813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629766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7557198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8816731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007626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lvl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Manejo clínico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0E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259533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2519066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3778599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503813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629766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7557198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8816731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007626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0E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259533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2519066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3778599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503813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629766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7557198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8816731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007626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s-E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(51,5%)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0E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259533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2519066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3778599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503813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629766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7557198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8816731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007626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s-E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(48,5%)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310213"/>
                  </a:ext>
                </a:extLst>
              </a:tr>
              <a:tr h="40640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259533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2519066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3778599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503813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629766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7557198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8816731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007626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Estrategia terapéutica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0E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259533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2519066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3778599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503813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629766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7557198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8816731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007626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0E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259533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2519066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3778599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503813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629766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7557198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8816731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007626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s-E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(73,9%)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0E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259533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2519066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3778599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503813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629766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7557198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8816731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007626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s-E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(26,1%)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310182"/>
                  </a:ext>
                </a:extLst>
              </a:tr>
              <a:tr h="40640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259533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2519066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3778599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503813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629766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7557198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8816731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007626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Riesgo residual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0E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259533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2519066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3778599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503813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629766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7557198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8816731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007626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0E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259533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2519066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3778599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503813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629766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7557198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8816731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007626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s-E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 (86,4%)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0EF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1259533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2519066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3778599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503813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6297665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7557198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8816731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10076262">
                        <a:defRPr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s-E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(13,6%)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67443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94D84936-2355-9CC2-1FB8-1B78D3BC3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100"/>
            <a:ext cx="6413724" cy="592296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01BFB81-B241-38EC-6218-AC1FB4114FA7}"/>
              </a:ext>
            </a:extLst>
          </p:cNvPr>
          <p:cNvSpPr txBox="1"/>
          <p:nvPr/>
        </p:nvSpPr>
        <p:spPr>
          <a:xfrm>
            <a:off x="6707189" y="4583497"/>
            <a:ext cx="482441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ECA: 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enzima convertidora de la angiotensina; </a:t>
            </a: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ARA: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bloqueante de los receptores de la angiotensina; </a:t>
            </a: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GI: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gastrointestinal; </a:t>
            </a: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GLP-1RA: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receptor del péptido-1 similar al glucagón; </a:t>
            </a: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SGLT2: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cotransportador 2 de la glucosa sódica.</a:t>
            </a:r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2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1">
            <a:extLst>
              <a:ext uri="{FF2B5EF4-FFF2-40B4-BE49-F238E27FC236}">
                <a16:creationId xmlns:a16="http://schemas.microsoft.com/office/drawing/2014/main" id="{3F94A16F-D818-A239-8F1A-6AD3307AB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48" y="158262"/>
            <a:ext cx="7039648" cy="595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35E9EAE-F132-1E0B-F47D-ED0FA3401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48762"/>
            <a:ext cx="5689600" cy="2412757"/>
          </a:xfrm>
        </p:spPr>
        <p:txBody>
          <a:bodyPr anchor="t">
            <a:normAutofit/>
          </a:bodyPr>
          <a:lstStyle/>
          <a:p>
            <a:pPr algn="l"/>
            <a:r>
              <a:rPr lang="es-ES" sz="1800" b="1" dirty="0">
                <a:effectLst/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Riesgos residuales de resultados renales </a:t>
            </a: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(en general, disminución sostenida del </a:t>
            </a:r>
            <a:r>
              <a:rPr lang="es-ES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FGe</a:t>
            </a: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al menos el 50%, ERT y muerte por causas renales) </a:t>
            </a:r>
            <a:r>
              <a:rPr lang="es-ES" sz="1800" b="1" dirty="0">
                <a:effectLst/>
                <a:latin typeface="Arial Black" panose="020B0604020202020204" pitchFamily="34" charset="0"/>
                <a:ea typeface="Calibri" panose="020F0502020204030204" pitchFamily="34" charset="0"/>
                <a:cs typeface="Arial Black" panose="020B0604020202020204" pitchFamily="34" charset="0"/>
              </a:rPr>
              <a:t>y eventos cardiovasculares adversos mayores (MACE) en los ensayos clínicos de tratamiento intensivo de la glucemia (IGT). </a:t>
            </a:r>
            <a:endParaRPr lang="es-ES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AD3A3B-10DF-DF7A-DD5E-722A88D6E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952" y="4696501"/>
            <a:ext cx="5213321" cy="419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DPP-4i: 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Inhibidores de la dipeptidil-peptidasa-4, </a:t>
            </a: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GLP-1RA: 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agonistas del receptor del péptido-1 similar al glucagón, </a:t>
            </a:r>
            <a:r>
              <a: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SGLT-2i:</a:t>
            </a: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inhibidores del transportador de sodio-glucosa-2.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A4C11A-A7A6-DD1D-B0F4-D466A141AA73}"/>
              </a:ext>
            </a:extLst>
          </p:cNvPr>
          <p:cNvSpPr txBox="1"/>
          <p:nvPr/>
        </p:nvSpPr>
        <p:spPr>
          <a:xfrm>
            <a:off x="6285952" y="5139713"/>
            <a:ext cx="37841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Giugliano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 et al.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Cardiovasc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Diabetol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2021, 20, 36.</a:t>
            </a:r>
          </a:p>
        </p:txBody>
      </p:sp>
    </p:spTree>
    <p:extLst>
      <p:ext uri="{BB962C8B-B14F-4D97-AF65-F5344CB8AC3E}">
        <p14:creationId xmlns:p14="http://schemas.microsoft.com/office/powerpoint/2010/main" val="1026700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6323C-77BF-6346-AA5C-276BCD866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s-ES" sz="3200" dirty="0">
                <a:effectLst/>
                <a:ea typeface="Calibri" panose="020F0502020204030204" pitchFamily="34" charset="0"/>
              </a:rPr>
              <a:t>Pilares de tratamiento para reducir </a:t>
            </a:r>
            <a:br>
              <a:rPr lang="es-ES" sz="3200" dirty="0">
                <a:effectLst/>
                <a:ea typeface="Calibri" panose="020F0502020204030204" pitchFamily="34" charset="0"/>
              </a:rPr>
            </a:br>
            <a:r>
              <a:rPr lang="es-ES" sz="3200" dirty="0">
                <a:effectLst/>
                <a:ea typeface="Calibri" panose="020F0502020204030204" pitchFamily="34" charset="0"/>
              </a:rPr>
              <a:t>el riesgo cardiorrenal</a:t>
            </a:r>
            <a:endParaRPr lang="es-ES" dirty="0"/>
          </a:p>
        </p:txBody>
      </p:sp>
      <p:pic>
        <p:nvPicPr>
          <p:cNvPr id="1028" name="New picture">
            <a:extLst>
              <a:ext uri="{FF2B5EF4-FFF2-40B4-BE49-F238E27FC236}">
                <a16:creationId xmlns:a16="http://schemas.microsoft.com/office/drawing/2014/main" id="{CAC52CF8-4321-7B82-6ACD-5E99A1FC1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45" y="1343818"/>
            <a:ext cx="10455096" cy="391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81D1AD0-D0E7-DBC5-92AF-34466401696E}"/>
              </a:ext>
            </a:extLst>
          </p:cNvPr>
          <p:cNvSpPr txBox="1"/>
          <p:nvPr/>
        </p:nvSpPr>
        <p:spPr>
          <a:xfrm>
            <a:off x="636814" y="5820336"/>
            <a:ext cx="1091837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i="1" kern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Nuha A. ElSayed, et al. Clin Diabetes. 2024;42(2):274-294. doi:10.2337/cd23-0063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29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ítulo 1">
            <a:extLst>
              <a:ext uri="{FF2B5EF4-FFF2-40B4-BE49-F238E27FC236}">
                <a16:creationId xmlns:a16="http://schemas.microsoft.com/office/drawing/2014/main" id="{1B6B9744-EA60-2762-F113-8863C93F4F14}"/>
              </a:ext>
            </a:extLst>
          </p:cNvPr>
          <p:cNvSpPr txBox="1">
            <a:spLocks/>
          </p:cNvSpPr>
          <p:nvPr/>
        </p:nvSpPr>
        <p:spPr>
          <a:xfrm>
            <a:off x="151330" y="74773"/>
            <a:ext cx="11887200" cy="12788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3600" b="1" kern="1200" dirty="0" smtClean="0">
                <a:solidFill>
                  <a:srgbClr val="2E6F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Desarrollo de un modelo de atención para </a:t>
            </a:r>
            <a:b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 prevención de la enfermedad renal diabética.</a:t>
            </a:r>
          </a:p>
          <a:p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Pilares de tratamiento para reducir el riesgo cardiorrenal 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13C2F0EF-BB2B-CB3D-3EA0-6372F902A11E}"/>
              </a:ext>
            </a:extLst>
          </p:cNvPr>
          <p:cNvGrpSpPr/>
          <p:nvPr/>
        </p:nvGrpSpPr>
        <p:grpSpPr>
          <a:xfrm>
            <a:off x="249966" y="1508293"/>
            <a:ext cx="11698954" cy="4164457"/>
            <a:chOff x="249966" y="2106170"/>
            <a:chExt cx="11698954" cy="4164457"/>
          </a:xfrm>
        </p:grpSpPr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63BC8DB8-84C5-086E-E475-1777F7268A74}"/>
                </a:ext>
              </a:extLst>
            </p:cNvPr>
            <p:cNvSpPr txBox="1"/>
            <p:nvPr/>
          </p:nvSpPr>
          <p:spPr>
            <a:xfrm>
              <a:off x="6330250" y="2106170"/>
              <a:ext cx="5618670" cy="340519"/>
            </a:xfrm>
            <a:prstGeom prst="roundRect">
              <a:avLst/>
            </a:prstGeom>
            <a:solidFill>
              <a:srgbClr val="9E202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ES" sz="1400" b="1" dirty="0">
                  <a:solidFill>
                    <a:schemeClr val="bg1"/>
                  </a:solidFill>
                </a:rPr>
                <a:t>Reducción de riesgo de eventos cardiorrenales</a:t>
              </a: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DC3970AC-F897-2912-A4B1-1A7F382B2334}"/>
                </a:ext>
              </a:extLst>
            </p:cNvPr>
            <p:cNvSpPr txBox="1"/>
            <p:nvPr/>
          </p:nvSpPr>
          <p:spPr>
            <a:xfrm>
              <a:off x="6335074" y="4544773"/>
              <a:ext cx="5613846" cy="340519"/>
            </a:xfrm>
            <a:prstGeom prst="roundRect">
              <a:avLst/>
            </a:prstGeom>
            <a:solidFill>
              <a:srgbClr val="9479C7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ES" sz="1400" b="1" dirty="0">
                  <a:solidFill>
                    <a:schemeClr val="bg1"/>
                  </a:solidFill>
                </a:rPr>
                <a:t>Modificación de estilos de vida y educación diabetológica</a:t>
              </a:r>
            </a:p>
          </p:txBody>
        </p:sp>
        <p:grpSp>
          <p:nvGrpSpPr>
            <p:cNvPr id="50" name="Google Shape;22389;p91">
              <a:extLst>
                <a:ext uri="{FF2B5EF4-FFF2-40B4-BE49-F238E27FC236}">
                  <a16:creationId xmlns:a16="http://schemas.microsoft.com/office/drawing/2014/main" id="{D91F1B44-B3C8-6C73-D957-583C55EF06D0}"/>
                </a:ext>
              </a:extLst>
            </p:cNvPr>
            <p:cNvGrpSpPr/>
            <p:nvPr/>
          </p:nvGrpSpPr>
          <p:grpSpPr>
            <a:xfrm>
              <a:off x="6562390" y="2609043"/>
              <a:ext cx="5262446" cy="1652695"/>
              <a:chOff x="1808063" y="4294338"/>
              <a:chExt cx="2046803" cy="721817"/>
            </a:xfrm>
            <a:solidFill>
              <a:schemeClr val="bg2">
                <a:lumMod val="90000"/>
                <a:alpha val="4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Google Shape;22390;p91">
                <a:extLst>
                  <a:ext uri="{FF2B5EF4-FFF2-40B4-BE49-F238E27FC236}">
                    <a16:creationId xmlns:a16="http://schemas.microsoft.com/office/drawing/2014/main" id="{3A16EAC0-26B6-7493-2FF7-42ADE81395EA}"/>
                  </a:ext>
                </a:extLst>
              </p:cNvPr>
              <p:cNvSpPr/>
              <p:nvPr/>
            </p:nvSpPr>
            <p:spPr>
              <a:xfrm>
                <a:off x="1910857" y="4381412"/>
                <a:ext cx="526025" cy="525979"/>
              </a:xfrm>
              <a:custGeom>
                <a:avLst/>
                <a:gdLst/>
                <a:ahLst/>
                <a:cxnLst/>
                <a:rect l="l" t="t" r="r" b="b"/>
                <a:pathLst>
                  <a:path w="22903" h="22901" extrusionOk="0">
                    <a:moveTo>
                      <a:pt x="11452" y="4551"/>
                    </a:moveTo>
                    <a:cubicBezTo>
                      <a:pt x="15263" y="4551"/>
                      <a:pt x="18352" y="7640"/>
                      <a:pt x="18352" y="11451"/>
                    </a:cubicBezTo>
                    <a:cubicBezTo>
                      <a:pt x="18352" y="15262"/>
                      <a:pt x="15263" y="18350"/>
                      <a:pt x="11452" y="18350"/>
                    </a:cubicBezTo>
                    <a:lnTo>
                      <a:pt x="11452" y="18351"/>
                    </a:lnTo>
                    <a:cubicBezTo>
                      <a:pt x="7640" y="18351"/>
                      <a:pt x="4552" y="15262"/>
                      <a:pt x="4552" y="11451"/>
                    </a:cubicBezTo>
                    <a:cubicBezTo>
                      <a:pt x="4552" y="7640"/>
                      <a:pt x="7640" y="4551"/>
                      <a:pt x="11452" y="4551"/>
                    </a:cubicBezTo>
                    <a:close/>
                    <a:moveTo>
                      <a:pt x="9850" y="0"/>
                    </a:moveTo>
                    <a:cubicBezTo>
                      <a:pt x="9464" y="0"/>
                      <a:pt x="9152" y="312"/>
                      <a:pt x="9152" y="698"/>
                    </a:cubicBezTo>
                    <a:lnTo>
                      <a:pt x="9152" y="2564"/>
                    </a:lnTo>
                    <a:cubicBezTo>
                      <a:pt x="8324" y="2777"/>
                      <a:pt x="7530" y="3105"/>
                      <a:pt x="6793" y="3539"/>
                    </a:cubicBezTo>
                    <a:lnTo>
                      <a:pt x="5474" y="2221"/>
                    </a:lnTo>
                    <a:cubicBezTo>
                      <a:pt x="5338" y="2085"/>
                      <a:pt x="5159" y="2017"/>
                      <a:pt x="4981" y="2017"/>
                    </a:cubicBezTo>
                    <a:cubicBezTo>
                      <a:pt x="4802" y="2017"/>
                      <a:pt x="4624" y="2085"/>
                      <a:pt x="4487" y="2221"/>
                    </a:cubicBezTo>
                    <a:lnTo>
                      <a:pt x="2222" y="4487"/>
                    </a:lnTo>
                    <a:cubicBezTo>
                      <a:pt x="1949" y="4759"/>
                      <a:pt x="1949" y="5201"/>
                      <a:pt x="2222" y="5473"/>
                    </a:cubicBezTo>
                    <a:lnTo>
                      <a:pt x="3541" y="6791"/>
                    </a:lnTo>
                    <a:cubicBezTo>
                      <a:pt x="3107" y="7528"/>
                      <a:pt x="2777" y="8322"/>
                      <a:pt x="2564" y="9150"/>
                    </a:cubicBezTo>
                    <a:lnTo>
                      <a:pt x="699" y="9150"/>
                    </a:lnTo>
                    <a:cubicBezTo>
                      <a:pt x="313" y="9150"/>
                      <a:pt x="1" y="9462"/>
                      <a:pt x="1" y="9848"/>
                    </a:cubicBezTo>
                    <a:lnTo>
                      <a:pt x="1" y="13053"/>
                    </a:lnTo>
                    <a:cubicBezTo>
                      <a:pt x="1" y="13438"/>
                      <a:pt x="313" y="13751"/>
                      <a:pt x="699" y="13751"/>
                    </a:cubicBezTo>
                    <a:lnTo>
                      <a:pt x="2564" y="13751"/>
                    </a:lnTo>
                    <a:cubicBezTo>
                      <a:pt x="2777" y="14579"/>
                      <a:pt x="3106" y="15373"/>
                      <a:pt x="3541" y="16109"/>
                    </a:cubicBezTo>
                    <a:lnTo>
                      <a:pt x="2222" y="17427"/>
                    </a:lnTo>
                    <a:cubicBezTo>
                      <a:pt x="1949" y="17701"/>
                      <a:pt x="1949" y="18142"/>
                      <a:pt x="2222" y="18415"/>
                    </a:cubicBezTo>
                    <a:lnTo>
                      <a:pt x="4487" y="20681"/>
                    </a:lnTo>
                    <a:cubicBezTo>
                      <a:pt x="4624" y="20817"/>
                      <a:pt x="4802" y="20885"/>
                      <a:pt x="4981" y="20885"/>
                    </a:cubicBezTo>
                    <a:cubicBezTo>
                      <a:pt x="5159" y="20885"/>
                      <a:pt x="5338" y="20817"/>
                      <a:pt x="5474" y="20681"/>
                    </a:cubicBezTo>
                    <a:lnTo>
                      <a:pt x="6793" y="19362"/>
                    </a:lnTo>
                    <a:cubicBezTo>
                      <a:pt x="7530" y="19796"/>
                      <a:pt x="8324" y="20124"/>
                      <a:pt x="9152" y="20339"/>
                    </a:cubicBezTo>
                    <a:lnTo>
                      <a:pt x="9152" y="22204"/>
                    </a:lnTo>
                    <a:cubicBezTo>
                      <a:pt x="9152" y="22588"/>
                      <a:pt x="9464" y="22901"/>
                      <a:pt x="9850" y="22901"/>
                    </a:cubicBezTo>
                    <a:lnTo>
                      <a:pt x="13055" y="22901"/>
                    </a:lnTo>
                    <a:cubicBezTo>
                      <a:pt x="13439" y="22901"/>
                      <a:pt x="13751" y="22588"/>
                      <a:pt x="13751" y="22204"/>
                    </a:cubicBezTo>
                    <a:lnTo>
                      <a:pt x="13751" y="20339"/>
                    </a:lnTo>
                    <a:cubicBezTo>
                      <a:pt x="14581" y="20124"/>
                      <a:pt x="15373" y="19796"/>
                      <a:pt x="16110" y="19362"/>
                    </a:cubicBezTo>
                    <a:lnTo>
                      <a:pt x="17429" y="20680"/>
                    </a:lnTo>
                    <a:cubicBezTo>
                      <a:pt x="17566" y="20816"/>
                      <a:pt x="17744" y="20884"/>
                      <a:pt x="17923" y="20884"/>
                    </a:cubicBezTo>
                    <a:cubicBezTo>
                      <a:pt x="18101" y="20884"/>
                      <a:pt x="18280" y="20816"/>
                      <a:pt x="18416" y="20680"/>
                    </a:cubicBezTo>
                    <a:lnTo>
                      <a:pt x="20682" y="18414"/>
                    </a:lnTo>
                    <a:cubicBezTo>
                      <a:pt x="20954" y="18142"/>
                      <a:pt x="20954" y="17700"/>
                      <a:pt x="20682" y="17427"/>
                    </a:cubicBezTo>
                    <a:lnTo>
                      <a:pt x="19364" y="16109"/>
                    </a:lnTo>
                    <a:cubicBezTo>
                      <a:pt x="19798" y="15373"/>
                      <a:pt x="20126" y="14579"/>
                      <a:pt x="20339" y="13751"/>
                    </a:cubicBezTo>
                    <a:lnTo>
                      <a:pt x="22205" y="13751"/>
                    </a:lnTo>
                    <a:cubicBezTo>
                      <a:pt x="22591" y="13751"/>
                      <a:pt x="22903" y="13438"/>
                      <a:pt x="22903" y="13053"/>
                    </a:cubicBezTo>
                    <a:lnTo>
                      <a:pt x="22903" y="9850"/>
                    </a:lnTo>
                    <a:cubicBezTo>
                      <a:pt x="22903" y="9465"/>
                      <a:pt x="22592" y="9152"/>
                      <a:pt x="22208" y="9152"/>
                    </a:cubicBezTo>
                    <a:cubicBezTo>
                      <a:pt x="22207" y="9152"/>
                      <a:pt x="22206" y="9152"/>
                      <a:pt x="22205" y="9152"/>
                    </a:cubicBezTo>
                    <a:lnTo>
                      <a:pt x="20339" y="9152"/>
                    </a:lnTo>
                    <a:cubicBezTo>
                      <a:pt x="20126" y="8322"/>
                      <a:pt x="19798" y="7530"/>
                      <a:pt x="19364" y="6793"/>
                    </a:cubicBezTo>
                    <a:lnTo>
                      <a:pt x="20682" y="5473"/>
                    </a:lnTo>
                    <a:cubicBezTo>
                      <a:pt x="20954" y="5201"/>
                      <a:pt x="20954" y="4759"/>
                      <a:pt x="20682" y="4487"/>
                    </a:cubicBezTo>
                    <a:lnTo>
                      <a:pt x="18416" y="2221"/>
                    </a:lnTo>
                    <a:cubicBezTo>
                      <a:pt x="18280" y="2085"/>
                      <a:pt x="18101" y="2017"/>
                      <a:pt x="17923" y="2017"/>
                    </a:cubicBezTo>
                    <a:cubicBezTo>
                      <a:pt x="17744" y="2017"/>
                      <a:pt x="17566" y="2085"/>
                      <a:pt x="17429" y="2221"/>
                    </a:cubicBezTo>
                    <a:lnTo>
                      <a:pt x="16110" y="3541"/>
                    </a:lnTo>
                    <a:cubicBezTo>
                      <a:pt x="15373" y="3105"/>
                      <a:pt x="14581" y="2777"/>
                      <a:pt x="13751" y="2564"/>
                    </a:cubicBezTo>
                    <a:lnTo>
                      <a:pt x="13751" y="698"/>
                    </a:lnTo>
                    <a:cubicBezTo>
                      <a:pt x="13751" y="312"/>
                      <a:pt x="13439" y="0"/>
                      <a:pt x="13055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2">
                    <a:lumMod val="75000"/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74125" tIns="74125" rIns="74125" bIns="741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/>
              </a:p>
            </p:txBody>
          </p:sp>
          <p:sp>
            <p:nvSpPr>
              <p:cNvPr id="53" name="Google Shape;22392;p91">
                <a:extLst>
                  <a:ext uri="{FF2B5EF4-FFF2-40B4-BE49-F238E27FC236}">
                    <a16:creationId xmlns:a16="http://schemas.microsoft.com/office/drawing/2014/main" id="{27F87A0D-10B2-333B-BC6E-D12C5FA0361F}"/>
                  </a:ext>
                </a:extLst>
              </p:cNvPr>
              <p:cNvSpPr/>
              <p:nvPr/>
            </p:nvSpPr>
            <p:spPr>
              <a:xfrm>
                <a:off x="3133137" y="4294338"/>
                <a:ext cx="721729" cy="360865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3951" extrusionOk="0">
                    <a:moveTo>
                      <a:pt x="3951" y="0"/>
                    </a:moveTo>
                    <a:cubicBezTo>
                      <a:pt x="2330" y="0"/>
                      <a:pt x="935" y="982"/>
                      <a:pt x="327" y="2380"/>
                    </a:cubicBezTo>
                    <a:cubicBezTo>
                      <a:pt x="111" y="2874"/>
                      <a:pt x="0" y="3409"/>
                      <a:pt x="0" y="3951"/>
                    </a:cubicBezTo>
                    <a:lnTo>
                      <a:pt x="653" y="3951"/>
                    </a:lnTo>
                    <a:cubicBezTo>
                      <a:pt x="653" y="2135"/>
                      <a:pt x="2133" y="657"/>
                      <a:pt x="3951" y="657"/>
                    </a:cubicBezTo>
                    <a:cubicBezTo>
                      <a:pt x="5767" y="657"/>
                      <a:pt x="7246" y="2135"/>
                      <a:pt x="7246" y="3951"/>
                    </a:cubicBezTo>
                    <a:lnTo>
                      <a:pt x="7901" y="3951"/>
                    </a:lnTo>
                    <a:cubicBezTo>
                      <a:pt x="7901" y="3411"/>
                      <a:pt x="7791" y="2876"/>
                      <a:pt x="7574" y="2381"/>
                    </a:cubicBezTo>
                    <a:cubicBezTo>
                      <a:pt x="6966" y="982"/>
                      <a:pt x="5571" y="0"/>
                      <a:pt x="395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2">
                    <a:lumMod val="75000"/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74125" tIns="74125" rIns="74125" bIns="741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4" name="Google Shape;22393;p91">
                <a:extLst>
                  <a:ext uri="{FF2B5EF4-FFF2-40B4-BE49-F238E27FC236}">
                    <a16:creationId xmlns:a16="http://schemas.microsoft.com/office/drawing/2014/main" id="{B5788EDB-D970-100F-A587-1578CB049B50}"/>
                  </a:ext>
                </a:extLst>
              </p:cNvPr>
              <p:cNvSpPr/>
              <p:nvPr/>
            </p:nvSpPr>
            <p:spPr>
              <a:xfrm>
                <a:off x="1808063" y="4294338"/>
                <a:ext cx="722460" cy="362052"/>
              </a:xfrm>
              <a:custGeom>
                <a:avLst/>
                <a:gdLst/>
                <a:ahLst/>
                <a:cxnLst/>
                <a:rect l="l" t="t" r="r" b="b"/>
                <a:pathLst>
                  <a:path w="7910" h="3964" extrusionOk="0">
                    <a:moveTo>
                      <a:pt x="3958" y="0"/>
                    </a:moveTo>
                    <a:cubicBezTo>
                      <a:pt x="3954" y="0"/>
                      <a:pt x="3950" y="0"/>
                      <a:pt x="3946" y="0"/>
                    </a:cubicBezTo>
                    <a:cubicBezTo>
                      <a:pt x="1768" y="6"/>
                      <a:pt x="0" y="1784"/>
                      <a:pt x="6" y="3963"/>
                    </a:cubicBezTo>
                    <a:lnTo>
                      <a:pt x="661" y="3962"/>
                    </a:lnTo>
                    <a:cubicBezTo>
                      <a:pt x="657" y="2144"/>
                      <a:pt x="2131" y="661"/>
                      <a:pt x="3947" y="655"/>
                    </a:cubicBezTo>
                    <a:cubicBezTo>
                      <a:pt x="3951" y="655"/>
                      <a:pt x="3955" y="655"/>
                      <a:pt x="3959" y="655"/>
                    </a:cubicBezTo>
                    <a:cubicBezTo>
                      <a:pt x="5771" y="655"/>
                      <a:pt x="7248" y="2127"/>
                      <a:pt x="7254" y="3939"/>
                    </a:cubicBezTo>
                    <a:lnTo>
                      <a:pt x="7256" y="3939"/>
                    </a:lnTo>
                    <a:lnTo>
                      <a:pt x="7909" y="3938"/>
                    </a:lnTo>
                    <a:cubicBezTo>
                      <a:pt x="7907" y="3398"/>
                      <a:pt x="7795" y="2863"/>
                      <a:pt x="7578" y="2368"/>
                    </a:cubicBezTo>
                    <a:cubicBezTo>
                      <a:pt x="6966" y="976"/>
                      <a:pt x="5573" y="0"/>
                      <a:pt x="3958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2">
                    <a:lumMod val="75000"/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74125" tIns="74125" rIns="74125" bIns="741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5" name="Google Shape;22394;p91">
                <a:extLst>
                  <a:ext uri="{FF2B5EF4-FFF2-40B4-BE49-F238E27FC236}">
                    <a16:creationId xmlns:a16="http://schemas.microsoft.com/office/drawing/2014/main" id="{3932E55F-223B-99D9-25A2-A03EBEDB0733}"/>
                  </a:ext>
                </a:extLst>
              </p:cNvPr>
              <p:cNvSpPr/>
              <p:nvPr/>
            </p:nvSpPr>
            <p:spPr>
              <a:xfrm>
                <a:off x="2470965" y="4655290"/>
                <a:ext cx="721912" cy="360865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951" extrusionOk="0">
                    <a:moveTo>
                      <a:pt x="1" y="0"/>
                    </a:moveTo>
                    <a:cubicBezTo>
                      <a:pt x="1" y="540"/>
                      <a:pt x="111" y="1075"/>
                      <a:pt x="328" y="1571"/>
                    </a:cubicBezTo>
                    <a:cubicBezTo>
                      <a:pt x="938" y="2971"/>
                      <a:pt x="2332" y="3951"/>
                      <a:pt x="3953" y="3951"/>
                    </a:cubicBezTo>
                    <a:cubicBezTo>
                      <a:pt x="5574" y="3951"/>
                      <a:pt x="6967" y="2971"/>
                      <a:pt x="7575" y="1573"/>
                    </a:cubicBezTo>
                    <a:cubicBezTo>
                      <a:pt x="7791" y="1076"/>
                      <a:pt x="7903" y="541"/>
                      <a:pt x="7903" y="0"/>
                    </a:cubicBezTo>
                    <a:lnTo>
                      <a:pt x="7249" y="0"/>
                    </a:lnTo>
                    <a:cubicBezTo>
                      <a:pt x="7249" y="1818"/>
                      <a:pt x="5770" y="3296"/>
                      <a:pt x="3953" y="3296"/>
                    </a:cubicBezTo>
                    <a:cubicBezTo>
                      <a:pt x="2135" y="3296"/>
                      <a:pt x="657" y="1818"/>
                      <a:pt x="657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2">
                    <a:lumMod val="75000"/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74125" tIns="74125" rIns="74125" bIns="741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6" name="Google Shape;22396;p91">
                <a:extLst>
                  <a:ext uri="{FF2B5EF4-FFF2-40B4-BE49-F238E27FC236}">
                    <a16:creationId xmlns:a16="http://schemas.microsoft.com/office/drawing/2014/main" id="{79C1A504-8C75-CC3C-D27D-C6339F42E3FF}"/>
                  </a:ext>
                </a:extLst>
              </p:cNvPr>
              <p:cNvSpPr/>
              <p:nvPr/>
            </p:nvSpPr>
            <p:spPr>
              <a:xfrm>
                <a:off x="2558621" y="4392300"/>
                <a:ext cx="526025" cy="525979"/>
              </a:xfrm>
              <a:custGeom>
                <a:avLst/>
                <a:gdLst/>
                <a:ahLst/>
                <a:cxnLst/>
                <a:rect l="l" t="t" r="r" b="b"/>
                <a:pathLst>
                  <a:path w="22903" h="22901" extrusionOk="0">
                    <a:moveTo>
                      <a:pt x="11452" y="4551"/>
                    </a:moveTo>
                    <a:cubicBezTo>
                      <a:pt x="15263" y="4551"/>
                      <a:pt x="18352" y="7640"/>
                      <a:pt x="18352" y="11451"/>
                    </a:cubicBezTo>
                    <a:cubicBezTo>
                      <a:pt x="18352" y="15262"/>
                      <a:pt x="15263" y="18350"/>
                      <a:pt x="11452" y="18350"/>
                    </a:cubicBezTo>
                    <a:lnTo>
                      <a:pt x="11452" y="18351"/>
                    </a:lnTo>
                    <a:cubicBezTo>
                      <a:pt x="7640" y="18351"/>
                      <a:pt x="4552" y="15262"/>
                      <a:pt x="4552" y="11451"/>
                    </a:cubicBezTo>
                    <a:cubicBezTo>
                      <a:pt x="4552" y="7640"/>
                      <a:pt x="7640" y="4551"/>
                      <a:pt x="11452" y="4551"/>
                    </a:cubicBezTo>
                    <a:close/>
                    <a:moveTo>
                      <a:pt x="9850" y="0"/>
                    </a:moveTo>
                    <a:cubicBezTo>
                      <a:pt x="9464" y="0"/>
                      <a:pt x="9152" y="312"/>
                      <a:pt x="9152" y="698"/>
                    </a:cubicBezTo>
                    <a:lnTo>
                      <a:pt x="9152" y="2564"/>
                    </a:lnTo>
                    <a:cubicBezTo>
                      <a:pt x="8324" y="2777"/>
                      <a:pt x="7530" y="3105"/>
                      <a:pt x="6793" y="3539"/>
                    </a:cubicBezTo>
                    <a:lnTo>
                      <a:pt x="5474" y="2221"/>
                    </a:lnTo>
                    <a:cubicBezTo>
                      <a:pt x="5338" y="2085"/>
                      <a:pt x="5159" y="2017"/>
                      <a:pt x="4981" y="2017"/>
                    </a:cubicBezTo>
                    <a:cubicBezTo>
                      <a:pt x="4802" y="2017"/>
                      <a:pt x="4624" y="2085"/>
                      <a:pt x="4487" y="2221"/>
                    </a:cubicBezTo>
                    <a:lnTo>
                      <a:pt x="2222" y="4487"/>
                    </a:lnTo>
                    <a:cubicBezTo>
                      <a:pt x="1949" y="4759"/>
                      <a:pt x="1949" y="5201"/>
                      <a:pt x="2222" y="5473"/>
                    </a:cubicBezTo>
                    <a:lnTo>
                      <a:pt x="3541" y="6791"/>
                    </a:lnTo>
                    <a:cubicBezTo>
                      <a:pt x="3107" y="7528"/>
                      <a:pt x="2777" y="8322"/>
                      <a:pt x="2564" y="9150"/>
                    </a:cubicBezTo>
                    <a:lnTo>
                      <a:pt x="699" y="9150"/>
                    </a:lnTo>
                    <a:cubicBezTo>
                      <a:pt x="313" y="9150"/>
                      <a:pt x="1" y="9462"/>
                      <a:pt x="1" y="9848"/>
                    </a:cubicBezTo>
                    <a:lnTo>
                      <a:pt x="1" y="13053"/>
                    </a:lnTo>
                    <a:cubicBezTo>
                      <a:pt x="1" y="13438"/>
                      <a:pt x="313" y="13751"/>
                      <a:pt x="699" y="13751"/>
                    </a:cubicBezTo>
                    <a:lnTo>
                      <a:pt x="2564" y="13751"/>
                    </a:lnTo>
                    <a:cubicBezTo>
                      <a:pt x="2777" y="14579"/>
                      <a:pt x="3106" y="15373"/>
                      <a:pt x="3541" y="16109"/>
                    </a:cubicBezTo>
                    <a:lnTo>
                      <a:pt x="2222" y="17427"/>
                    </a:lnTo>
                    <a:cubicBezTo>
                      <a:pt x="1949" y="17701"/>
                      <a:pt x="1949" y="18142"/>
                      <a:pt x="2222" y="18415"/>
                    </a:cubicBezTo>
                    <a:lnTo>
                      <a:pt x="4487" y="20681"/>
                    </a:lnTo>
                    <a:cubicBezTo>
                      <a:pt x="4624" y="20817"/>
                      <a:pt x="4802" y="20885"/>
                      <a:pt x="4981" y="20885"/>
                    </a:cubicBezTo>
                    <a:cubicBezTo>
                      <a:pt x="5159" y="20885"/>
                      <a:pt x="5338" y="20817"/>
                      <a:pt x="5474" y="20681"/>
                    </a:cubicBezTo>
                    <a:lnTo>
                      <a:pt x="6793" y="19362"/>
                    </a:lnTo>
                    <a:cubicBezTo>
                      <a:pt x="7530" y="19796"/>
                      <a:pt x="8324" y="20124"/>
                      <a:pt x="9152" y="20339"/>
                    </a:cubicBezTo>
                    <a:lnTo>
                      <a:pt x="9152" y="22204"/>
                    </a:lnTo>
                    <a:cubicBezTo>
                      <a:pt x="9152" y="22588"/>
                      <a:pt x="9464" y="22901"/>
                      <a:pt x="9850" y="22901"/>
                    </a:cubicBezTo>
                    <a:lnTo>
                      <a:pt x="13055" y="22901"/>
                    </a:lnTo>
                    <a:cubicBezTo>
                      <a:pt x="13439" y="22901"/>
                      <a:pt x="13751" y="22588"/>
                      <a:pt x="13751" y="22204"/>
                    </a:cubicBezTo>
                    <a:lnTo>
                      <a:pt x="13751" y="20339"/>
                    </a:lnTo>
                    <a:cubicBezTo>
                      <a:pt x="14581" y="20124"/>
                      <a:pt x="15373" y="19796"/>
                      <a:pt x="16110" y="19362"/>
                    </a:cubicBezTo>
                    <a:lnTo>
                      <a:pt x="17429" y="20680"/>
                    </a:lnTo>
                    <a:cubicBezTo>
                      <a:pt x="17566" y="20816"/>
                      <a:pt x="17744" y="20884"/>
                      <a:pt x="17923" y="20884"/>
                    </a:cubicBezTo>
                    <a:cubicBezTo>
                      <a:pt x="18101" y="20884"/>
                      <a:pt x="18280" y="20816"/>
                      <a:pt x="18416" y="20680"/>
                    </a:cubicBezTo>
                    <a:lnTo>
                      <a:pt x="20682" y="18414"/>
                    </a:lnTo>
                    <a:cubicBezTo>
                      <a:pt x="20954" y="18142"/>
                      <a:pt x="20954" y="17700"/>
                      <a:pt x="20682" y="17427"/>
                    </a:cubicBezTo>
                    <a:lnTo>
                      <a:pt x="19364" y="16109"/>
                    </a:lnTo>
                    <a:cubicBezTo>
                      <a:pt x="19798" y="15373"/>
                      <a:pt x="20126" y="14579"/>
                      <a:pt x="20339" y="13751"/>
                    </a:cubicBezTo>
                    <a:lnTo>
                      <a:pt x="22205" y="13751"/>
                    </a:lnTo>
                    <a:cubicBezTo>
                      <a:pt x="22591" y="13751"/>
                      <a:pt x="22903" y="13438"/>
                      <a:pt x="22903" y="13053"/>
                    </a:cubicBezTo>
                    <a:lnTo>
                      <a:pt x="22903" y="9850"/>
                    </a:lnTo>
                    <a:cubicBezTo>
                      <a:pt x="22903" y="9465"/>
                      <a:pt x="22592" y="9152"/>
                      <a:pt x="22208" y="9152"/>
                    </a:cubicBezTo>
                    <a:cubicBezTo>
                      <a:pt x="22207" y="9152"/>
                      <a:pt x="22206" y="9152"/>
                      <a:pt x="22205" y="9152"/>
                    </a:cubicBezTo>
                    <a:lnTo>
                      <a:pt x="20339" y="9152"/>
                    </a:lnTo>
                    <a:cubicBezTo>
                      <a:pt x="20126" y="8322"/>
                      <a:pt x="19798" y="7530"/>
                      <a:pt x="19364" y="6793"/>
                    </a:cubicBezTo>
                    <a:lnTo>
                      <a:pt x="20682" y="5473"/>
                    </a:lnTo>
                    <a:cubicBezTo>
                      <a:pt x="20954" y="5201"/>
                      <a:pt x="20954" y="4759"/>
                      <a:pt x="20682" y="4487"/>
                    </a:cubicBezTo>
                    <a:lnTo>
                      <a:pt x="18416" y="2221"/>
                    </a:lnTo>
                    <a:cubicBezTo>
                      <a:pt x="18280" y="2085"/>
                      <a:pt x="18101" y="2017"/>
                      <a:pt x="17923" y="2017"/>
                    </a:cubicBezTo>
                    <a:cubicBezTo>
                      <a:pt x="17744" y="2017"/>
                      <a:pt x="17566" y="2085"/>
                      <a:pt x="17429" y="2221"/>
                    </a:cubicBezTo>
                    <a:lnTo>
                      <a:pt x="16110" y="3541"/>
                    </a:lnTo>
                    <a:cubicBezTo>
                      <a:pt x="15373" y="3105"/>
                      <a:pt x="14581" y="2777"/>
                      <a:pt x="13751" y="2564"/>
                    </a:cubicBezTo>
                    <a:lnTo>
                      <a:pt x="13751" y="698"/>
                    </a:lnTo>
                    <a:cubicBezTo>
                      <a:pt x="13751" y="312"/>
                      <a:pt x="13439" y="0"/>
                      <a:pt x="13055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2">
                    <a:lumMod val="75000"/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74125" tIns="74125" rIns="74125" bIns="741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7" name="Google Shape;22397;p91">
                <a:extLst>
                  <a:ext uri="{FF2B5EF4-FFF2-40B4-BE49-F238E27FC236}">
                    <a16:creationId xmlns:a16="http://schemas.microsoft.com/office/drawing/2014/main" id="{EAB392DB-0508-C5F5-5B3D-1AC83D5FD555}"/>
                  </a:ext>
                </a:extLst>
              </p:cNvPr>
              <p:cNvSpPr/>
              <p:nvPr/>
            </p:nvSpPr>
            <p:spPr>
              <a:xfrm>
                <a:off x="3230989" y="4392300"/>
                <a:ext cx="526025" cy="525979"/>
              </a:xfrm>
              <a:custGeom>
                <a:avLst/>
                <a:gdLst/>
                <a:ahLst/>
                <a:cxnLst/>
                <a:rect l="l" t="t" r="r" b="b"/>
                <a:pathLst>
                  <a:path w="22903" h="22901" extrusionOk="0">
                    <a:moveTo>
                      <a:pt x="11452" y="4551"/>
                    </a:moveTo>
                    <a:cubicBezTo>
                      <a:pt x="15263" y="4551"/>
                      <a:pt x="18352" y="7640"/>
                      <a:pt x="18352" y="11451"/>
                    </a:cubicBezTo>
                    <a:cubicBezTo>
                      <a:pt x="18352" y="15262"/>
                      <a:pt x="15263" y="18350"/>
                      <a:pt x="11452" y="18350"/>
                    </a:cubicBezTo>
                    <a:lnTo>
                      <a:pt x="11452" y="18351"/>
                    </a:lnTo>
                    <a:cubicBezTo>
                      <a:pt x="7640" y="18351"/>
                      <a:pt x="4552" y="15262"/>
                      <a:pt x="4552" y="11451"/>
                    </a:cubicBezTo>
                    <a:cubicBezTo>
                      <a:pt x="4552" y="7640"/>
                      <a:pt x="7640" y="4551"/>
                      <a:pt x="11452" y="4551"/>
                    </a:cubicBezTo>
                    <a:close/>
                    <a:moveTo>
                      <a:pt x="9850" y="0"/>
                    </a:moveTo>
                    <a:cubicBezTo>
                      <a:pt x="9464" y="0"/>
                      <a:pt x="9152" y="312"/>
                      <a:pt x="9152" y="698"/>
                    </a:cubicBezTo>
                    <a:lnTo>
                      <a:pt x="9152" y="2564"/>
                    </a:lnTo>
                    <a:cubicBezTo>
                      <a:pt x="8324" y="2777"/>
                      <a:pt x="7530" y="3105"/>
                      <a:pt x="6793" y="3539"/>
                    </a:cubicBezTo>
                    <a:lnTo>
                      <a:pt x="5474" y="2221"/>
                    </a:lnTo>
                    <a:cubicBezTo>
                      <a:pt x="5338" y="2085"/>
                      <a:pt x="5159" y="2017"/>
                      <a:pt x="4981" y="2017"/>
                    </a:cubicBezTo>
                    <a:cubicBezTo>
                      <a:pt x="4802" y="2017"/>
                      <a:pt x="4624" y="2085"/>
                      <a:pt x="4487" y="2221"/>
                    </a:cubicBezTo>
                    <a:lnTo>
                      <a:pt x="2222" y="4487"/>
                    </a:lnTo>
                    <a:cubicBezTo>
                      <a:pt x="1949" y="4759"/>
                      <a:pt x="1949" y="5201"/>
                      <a:pt x="2222" y="5473"/>
                    </a:cubicBezTo>
                    <a:lnTo>
                      <a:pt x="3541" y="6791"/>
                    </a:lnTo>
                    <a:cubicBezTo>
                      <a:pt x="3107" y="7528"/>
                      <a:pt x="2777" y="8322"/>
                      <a:pt x="2564" y="9150"/>
                    </a:cubicBezTo>
                    <a:lnTo>
                      <a:pt x="699" y="9150"/>
                    </a:lnTo>
                    <a:cubicBezTo>
                      <a:pt x="313" y="9150"/>
                      <a:pt x="1" y="9462"/>
                      <a:pt x="1" y="9848"/>
                    </a:cubicBezTo>
                    <a:lnTo>
                      <a:pt x="1" y="13053"/>
                    </a:lnTo>
                    <a:cubicBezTo>
                      <a:pt x="1" y="13438"/>
                      <a:pt x="313" y="13751"/>
                      <a:pt x="699" y="13751"/>
                    </a:cubicBezTo>
                    <a:lnTo>
                      <a:pt x="2564" y="13751"/>
                    </a:lnTo>
                    <a:cubicBezTo>
                      <a:pt x="2777" y="14579"/>
                      <a:pt x="3106" y="15373"/>
                      <a:pt x="3541" y="16109"/>
                    </a:cubicBezTo>
                    <a:lnTo>
                      <a:pt x="2222" y="17427"/>
                    </a:lnTo>
                    <a:cubicBezTo>
                      <a:pt x="1949" y="17701"/>
                      <a:pt x="1949" y="18142"/>
                      <a:pt x="2222" y="18415"/>
                    </a:cubicBezTo>
                    <a:lnTo>
                      <a:pt x="4487" y="20681"/>
                    </a:lnTo>
                    <a:cubicBezTo>
                      <a:pt x="4624" y="20817"/>
                      <a:pt x="4802" y="20885"/>
                      <a:pt x="4981" y="20885"/>
                    </a:cubicBezTo>
                    <a:cubicBezTo>
                      <a:pt x="5159" y="20885"/>
                      <a:pt x="5338" y="20817"/>
                      <a:pt x="5474" y="20681"/>
                    </a:cubicBezTo>
                    <a:lnTo>
                      <a:pt x="6793" y="19362"/>
                    </a:lnTo>
                    <a:cubicBezTo>
                      <a:pt x="7530" y="19796"/>
                      <a:pt x="8324" y="20124"/>
                      <a:pt x="9152" y="20339"/>
                    </a:cubicBezTo>
                    <a:lnTo>
                      <a:pt x="9152" y="22204"/>
                    </a:lnTo>
                    <a:cubicBezTo>
                      <a:pt x="9152" y="22588"/>
                      <a:pt x="9464" y="22901"/>
                      <a:pt x="9850" y="22901"/>
                    </a:cubicBezTo>
                    <a:lnTo>
                      <a:pt x="13055" y="22901"/>
                    </a:lnTo>
                    <a:cubicBezTo>
                      <a:pt x="13439" y="22901"/>
                      <a:pt x="13751" y="22588"/>
                      <a:pt x="13751" y="22204"/>
                    </a:cubicBezTo>
                    <a:lnTo>
                      <a:pt x="13751" y="20339"/>
                    </a:lnTo>
                    <a:cubicBezTo>
                      <a:pt x="14581" y="20124"/>
                      <a:pt x="15373" y="19796"/>
                      <a:pt x="16110" y="19362"/>
                    </a:cubicBezTo>
                    <a:lnTo>
                      <a:pt x="17429" y="20680"/>
                    </a:lnTo>
                    <a:cubicBezTo>
                      <a:pt x="17566" y="20816"/>
                      <a:pt x="17744" y="20884"/>
                      <a:pt x="17923" y="20884"/>
                    </a:cubicBezTo>
                    <a:cubicBezTo>
                      <a:pt x="18101" y="20884"/>
                      <a:pt x="18280" y="20816"/>
                      <a:pt x="18416" y="20680"/>
                    </a:cubicBezTo>
                    <a:lnTo>
                      <a:pt x="20682" y="18414"/>
                    </a:lnTo>
                    <a:cubicBezTo>
                      <a:pt x="20954" y="18142"/>
                      <a:pt x="20954" y="17700"/>
                      <a:pt x="20682" y="17427"/>
                    </a:cubicBezTo>
                    <a:lnTo>
                      <a:pt x="19364" y="16109"/>
                    </a:lnTo>
                    <a:cubicBezTo>
                      <a:pt x="19798" y="15373"/>
                      <a:pt x="20126" y="14579"/>
                      <a:pt x="20339" y="13751"/>
                    </a:cubicBezTo>
                    <a:lnTo>
                      <a:pt x="22205" y="13751"/>
                    </a:lnTo>
                    <a:cubicBezTo>
                      <a:pt x="22591" y="13751"/>
                      <a:pt x="22903" y="13438"/>
                      <a:pt x="22903" y="13053"/>
                    </a:cubicBezTo>
                    <a:lnTo>
                      <a:pt x="22903" y="9850"/>
                    </a:lnTo>
                    <a:cubicBezTo>
                      <a:pt x="22903" y="9465"/>
                      <a:pt x="22592" y="9152"/>
                      <a:pt x="22208" y="9152"/>
                    </a:cubicBezTo>
                    <a:cubicBezTo>
                      <a:pt x="22207" y="9152"/>
                      <a:pt x="22206" y="9152"/>
                      <a:pt x="22205" y="9152"/>
                    </a:cubicBezTo>
                    <a:lnTo>
                      <a:pt x="20339" y="9152"/>
                    </a:lnTo>
                    <a:cubicBezTo>
                      <a:pt x="20126" y="8322"/>
                      <a:pt x="19798" y="7530"/>
                      <a:pt x="19364" y="6793"/>
                    </a:cubicBezTo>
                    <a:lnTo>
                      <a:pt x="20682" y="5473"/>
                    </a:lnTo>
                    <a:cubicBezTo>
                      <a:pt x="20954" y="5201"/>
                      <a:pt x="20954" y="4759"/>
                      <a:pt x="20682" y="4487"/>
                    </a:cubicBezTo>
                    <a:lnTo>
                      <a:pt x="18416" y="2221"/>
                    </a:lnTo>
                    <a:cubicBezTo>
                      <a:pt x="18280" y="2085"/>
                      <a:pt x="18101" y="2017"/>
                      <a:pt x="17923" y="2017"/>
                    </a:cubicBezTo>
                    <a:cubicBezTo>
                      <a:pt x="17744" y="2017"/>
                      <a:pt x="17566" y="2085"/>
                      <a:pt x="17429" y="2221"/>
                    </a:cubicBezTo>
                    <a:lnTo>
                      <a:pt x="16110" y="3541"/>
                    </a:lnTo>
                    <a:cubicBezTo>
                      <a:pt x="15373" y="3105"/>
                      <a:pt x="14581" y="2777"/>
                      <a:pt x="13751" y="2564"/>
                    </a:cubicBezTo>
                    <a:lnTo>
                      <a:pt x="13751" y="698"/>
                    </a:lnTo>
                    <a:cubicBezTo>
                      <a:pt x="13751" y="312"/>
                      <a:pt x="13439" y="0"/>
                      <a:pt x="13055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2">
                    <a:lumMod val="75000"/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74125" tIns="74125" rIns="74125" bIns="741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sp>
          <p:nvSpPr>
            <p:cNvPr id="59" name="Rectángulo: esquinas redondeadas 4">
              <a:extLst>
                <a:ext uri="{FF2B5EF4-FFF2-40B4-BE49-F238E27FC236}">
                  <a16:creationId xmlns:a16="http://schemas.microsoft.com/office/drawing/2014/main" id="{B82F3123-7BD7-8979-43CE-BC39982C5B8D}"/>
                </a:ext>
              </a:extLst>
            </p:cNvPr>
            <p:cNvSpPr txBox="1"/>
            <p:nvPr/>
          </p:nvSpPr>
          <p:spPr>
            <a:xfrm>
              <a:off x="6884178" y="3020853"/>
              <a:ext cx="1270863" cy="851886"/>
            </a:xfrm>
            <a:prstGeom prst="round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2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BLOQUEADORES DEL SRA</a:t>
              </a:r>
            </a:p>
          </p:txBody>
        </p:sp>
        <p:sp>
          <p:nvSpPr>
            <p:cNvPr id="60" name="Rectángulo: esquinas redondeadas 4">
              <a:extLst>
                <a:ext uri="{FF2B5EF4-FFF2-40B4-BE49-F238E27FC236}">
                  <a16:creationId xmlns:a16="http://schemas.microsoft.com/office/drawing/2014/main" id="{C594A9D6-93AB-DB55-827E-D8FCD7F49D6D}"/>
                </a:ext>
              </a:extLst>
            </p:cNvPr>
            <p:cNvSpPr txBox="1"/>
            <p:nvPr/>
          </p:nvSpPr>
          <p:spPr>
            <a:xfrm>
              <a:off x="8609969" y="3062964"/>
              <a:ext cx="1154696" cy="819029"/>
            </a:xfrm>
            <a:prstGeom prst="round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2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iSGLT-2</a:t>
              </a:r>
            </a:p>
          </p:txBody>
        </p:sp>
        <p:sp>
          <p:nvSpPr>
            <p:cNvPr id="61" name="Rectángulo: esquinas redondeadas 4">
              <a:extLst>
                <a:ext uri="{FF2B5EF4-FFF2-40B4-BE49-F238E27FC236}">
                  <a16:creationId xmlns:a16="http://schemas.microsoft.com/office/drawing/2014/main" id="{81C3F11E-4C9C-2EDF-BC04-FEC35E43DFB9}"/>
                </a:ext>
              </a:extLst>
            </p:cNvPr>
            <p:cNvSpPr txBox="1"/>
            <p:nvPr/>
          </p:nvSpPr>
          <p:spPr>
            <a:xfrm>
              <a:off x="10122824" y="3127382"/>
              <a:ext cx="1549845" cy="690191"/>
            </a:xfrm>
            <a:prstGeom prst="round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2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NS-MRA</a:t>
              </a:r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42CA814D-55E3-3F62-3546-B8C2EB401B77}"/>
                </a:ext>
              </a:extLst>
            </p:cNvPr>
            <p:cNvSpPr txBox="1"/>
            <p:nvPr/>
          </p:nvSpPr>
          <p:spPr>
            <a:xfrm>
              <a:off x="249966" y="2118483"/>
              <a:ext cx="5618670" cy="340519"/>
            </a:xfrm>
            <a:prstGeom prst="roundRect">
              <a:avLst/>
            </a:prstGeom>
            <a:solidFill>
              <a:srgbClr val="9E202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ES" sz="1400" b="1" dirty="0">
                  <a:solidFill>
                    <a:schemeClr val="bg1"/>
                  </a:solidFill>
                </a:rPr>
                <a:t>Reducción de complicaciones en diabetes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8140B512-A821-E48D-C2BE-EC70EA1BE930}"/>
                </a:ext>
              </a:extLst>
            </p:cNvPr>
            <p:cNvSpPr txBox="1"/>
            <p:nvPr/>
          </p:nvSpPr>
          <p:spPr>
            <a:xfrm>
              <a:off x="254790" y="4544774"/>
              <a:ext cx="5613846" cy="340519"/>
            </a:xfrm>
            <a:prstGeom prst="roundRect">
              <a:avLst/>
            </a:prstGeom>
            <a:solidFill>
              <a:srgbClr val="9479C7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ES" sz="1400" b="1" dirty="0">
                  <a:solidFill>
                    <a:schemeClr val="bg1"/>
                  </a:solidFill>
                </a:rPr>
                <a:t>Modificación de estilos de vida y educación diabetológica</a:t>
              </a:r>
            </a:p>
          </p:txBody>
        </p:sp>
        <p:grpSp>
          <p:nvGrpSpPr>
            <p:cNvPr id="5" name="Google Shape;22389;p91">
              <a:extLst>
                <a:ext uri="{FF2B5EF4-FFF2-40B4-BE49-F238E27FC236}">
                  <a16:creationId xmlns:a16="http://schemas.microsoft.com/office/drawing/2014/main" id="{8884530D-96C5-F782-F79D-88E78CC29682}"/>
                </a:ext>
              </a:extLst>
            </p:cNvPr>
            <p:cNvGrpSpPr/>
            <p:nvPr/>
          </p:nvGrpSpPr>
          <p:grpSpPr>
            <a:xfrm>
              <a:off x="249966" y="2512493"/>
              <a:ext cx="5618670" cy="1467863"/>
              <a:chOff x="1808063" y="4257134"/>
              <a:chExt cx="2708884" cy="721818"/>
            </a:xfrm>
            <a:solidFill>
              <a:schemeClr val="bg2">
                <a:lumMod val="90000"/>
                <a:alpha val="40071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Google Shape;22390;p91">
                <a:extLst>
                  <a:ext uri="{FF2B5EF4-FFF2-40B4-BE49-F238E27FC236}">
                    <a16:creationId xmlns:a16="http://schemas.microsoft.com/office/drawing/2014/main" id="{59CEEEFB-3F15-D4C3-F47E-1C1205BB46FE}"/>
                  </a:ext>
                </a:extLst>
              </p:cNvPr>
              <p:cNvSpPr/>
              <p:nvPr/>
            </p:nvSpPr>
            <p:spPr>
              <a:xfrm>
                <a:off x="1906300" y="4351427"/>
                <a:ext cx="526025" cy="525979"/>
              </a:xfrm>
              <a:custGeom>
                <a:avLst/>
                <a:gdLst/>
                <a:ahLst/>
                <a:cxnLst/>
                <a:rect l="l" t="t" r="r" b="b"/>
                <a:pathLst>
                  <a:path w="22903" h="22901" extrusionOk="0">
                    <a:moveTo>
                      <a:pt x="11452" y="4551"/>
                    </a:moveTo>
                    <a:cubicBezTo>
                      <a:pt x="15263" y="4551"/>
                      <a:pt x="18352" y="7640"/>
                      <a:pt x="18352" y="11451"/>
                    </a:cubicBezTo>
                    <a:cubicBezTo>
                      <a:pt x="18352" y="15262"/>
                      <a:pt x="15263" y="18350"/>
                      <a:pt x="11452" y="18350"/>
                    </a:cubicBezTo>
                    <a:lnTo>
                      <a:pt x="11452" y="18351"/>
                    </a:lnTo>
                    <a:cubicBezTo>
                      <a:pt x="7640" y="18351"/>
                      <a:pt x="4552" y="15262"/>
                      <a:pt x="4552" y="11451"/>
                    </a:cubicBezTo>
                    <a:cubicBezTo>
                      <a:pt x="4552" y="7640"/>
                      <a:pt x="7640" y="4551"/>
                      <a:pt x="11452" y="4551"/>
                    </a:cubicBezTo>
                    <a:close/>
                    <a:moveTo>
                      <a:pt x="9850" y="0"/>
                    </a:moveTo>
                    <a:cubicBezTo>
                      <a:pt x="9464" y="0"/>
                      <a:pt x="9152" y="312"/>
                      <a:pt x="9152" y="698"/>
                    </a:cubicBezTo>
                    <a:lnTo>
                      <a:pt x="9152" y="2564"/>
                    </a:lnTo>
                    <a:cubicBezTo>
                      <a:pt x="8324" y="2777"/>
                      <a:pt x="7530" y="3105"/>
                      <a:pt x="6793" y="3539"/>
                    </a:cubicBezTo>
                    <a:lnTo>
                      <a:pt x="5474" y="2221"/>
                    </a:lnTo>
                    <a:cubicBezTo>
                      <a:pt x="5338" y="2085"/>
                      <a:pt x="5159" y="2017"/>
                      <a:pt x="4981" y="2017"/>
                    </a:cubicBezTo>
                    <a:cubicBezTo>
                      <a:pt x="4802" y="2017"/>
                      <a:pt x="4624" y="2085"/>
                      <a:pt x="4487" y="2221"/>
                    </a:cubicBezTo>
                    <a:lnTo>
                      <a:pt x="2222" y="4487"/>
                    </a:lnTo>
                    <a:cubicBezTo>
                      <a:pt x="1949" y="4759"/>
                      <a:pt x="1949" y="5201"/>
                      <a:pt x="2222" y="5473"/>
                    </a:cubicBezTo>
                    <a:lnTo>
                      <a:pt x="3541" y="6791"/>
                    </a:lnTo>
                    <a:cubicBezTo>
                      <a:pt x="3107" y="7528"/>
                      <a:pt x="2777" y="8322"/>
                      <a:pt x="2564" y="9150"/>
                    </a:cubicBezTo>
                    <a:lnTo>
                      <a:pt x="699" y="9150"/>
                    </a:lnTo>
                    <a:cubicBezTo>
                      <a:pt x="313" y="9150"/>
                      <a:pt x="1" y="9462"/>
                      <a:pt x="1" y="9848"/>
                    </a:cubicBezTo>
                    <a:lnTo>
                      <a:pt x="1" y="13053"/>
                    </a:lnTo>
                    <a:cubicBezTo>
                      <a:pt x="1" y="13438"/>
                      <a:pt x="313" y="13751"/>
                      <a:pt x="699" y="13751"/>
                    </a:cubicBezTo>
                    <a:lnTo>
                      <a:pt x="2564" y="13751"/>
                    </a:lnTo>
                    <a:cubicBezTo>
                      <a:pt x="2777" y="14579"/>
                      <a:pt x="3106" y="15373"/>
                      <a:pt x="3541" y="16109"/>
                    </a:cubicBezTo>
                    <a:lnTo>
                      <a:pt x="2222" y="17427"/>
                    </a:lnTo>
                    <a:cubicBezTo>
                      <a:pt x="1949" y="17701"/>
                      <a:pt x="1949" y="18142"/>
                      <a:pt x="2222" y="18415"/>
                    </a:cubicBezTo>
                    <a:lnTo>
                      <a:pt x="4487" y="20681"/>
                    </a:lnTo>
                    <a:cubicBezTo>
                      <a:pt x="4624" y="20817"/>
                      <a:pt x="4802" y="20885"/>
                      <a:pt x="4981" y="20885"/>
                    </a:cubicBezTo>
                    <a:cubicBezTo>
                      <a:pt x="5159" y="20885"/>
                      <a:pt x="5338" y="20817"/>
                      <a:pt x="5474" y="20681"/>
                    </a:cubicBezTo>
                    <a:lnTo>
                      <a:pt x="6793" y="19362"/>
                    </a:lnTo>
                    <a:cubicBezTo>
                      <a:pt x="7530" y="19796"/>
                      <a:pt x="8324" y="20124"/>
                      <a:pt x="9152" y="20339"/>
                    </a:cubicBezTo>
                    <a:lnTo>
                      <a:pt x="9152" y="22204"/>
                    </a:lnTo>
                    <a:cubicBezTo>
                      <a:pt x="9152" y="22588"/>
                      <a:pt x="9464" y="22901"/>
                      <a:pt x="9850" y="22901"/>
                    </a:cubicBezTo>
                    <a:lnTo>
                      <a:pt x="13055" y="22901"/>
                    </a:lnTo>
                    <a:cubicBezTo>
                      <a:pt x="13439" y="22901"/>
                      <a:pt x="13751" y="22588"/>
                      <a:pt x="13751" y="22204"/>
                    </a:cubicBezTo>
                    <a:lnTo>
                      <a:pt x="13751" y="20339"/>
                    </a:lnTo>
                    <a:cubicBezTo>
                      <a:pt x="14581" y="20124"/>
                      <a:pt x="15373" y="19796"/>
                      <a:pt x="16110" y="19362"/>
                    </a:cubicBezTo>
                    <a:lnTo>
                      <a:pt x="17429" y="20680"/>
                    </a:lnTo>
                    <a:cubicBezTo>
                      <a:pt x="17566" y="20816"/>
                      <a:pt x="17744" y="20884"/>
                      <a:pt x="17923" y="20884"/>
                    </a:cubicBezTo>
                    <a:cubicBezTo>
                      <a:pt x="18101" y="20884"/>
                      <a:pt x="18280" y="20816"/>
                      <a:pt x="18416" y="20680"/>
                    </a:cubicBezTo>
                    <a:lnTo>
                      <a:pt x="20682" y="18414"/>
                    </a:lnTo>
                    <a:cubicBezTo>
                      <a:pt x="20954" y="18142"/>
                      <a:pt x="20954" y="17700"/>
                      <a:pt x="20682" y="17427"/>
                    </a:cubicBezTo>
                    <a:lnTo>
                      <a:pt x="19364" y="16109"/>
                    </a:lnTo>
                    <a:cubicBezTo>
                      <a:pt x="19798" y="15373"/>
                      <a:pt x="20126" y="14579"/>
                      <a:pt x="20339" y="13751"/>
                    </a:cubicBezTo>
                    <a:lnTo>
                      <a:pt x="22205" y="13751"/>
                    </a:lnTo>
                    <a:cubicBezTo>
                      <a:pt x="22591" y="13751"/>
                      <a:pt x="22903" y="13438"/>
                      <a:pt x="22903" y="13053"/>
                    </a:cubicBezTo>
                    <a:lnTo>
                      <a:pt x="22903" y="9850"/>
                    </a:lnTo>
                    <a:cubicBezTo>
                      <a:pt x="22903" y="9465"/>
                      <a:pt x="22592" y="9152"/>
                      <a:pt x="22208" y="9152"/>
                    </a:cubicBezTo>
                    <a:cubicBezTo>
                      <a:pt x="22207" y="9152"/>
                      <a:pt x="22206" y="9152"/>
                      <a:pt x="22205" y="9152"/>
                    </a:cubicBezTo>
                    <a:lnTo>
                      <a:pt x="20339" y="9152"/>
                    </a:lnTo>
                    <a:cubicBezTo>
                      <a:pt x="20126" y="8322"/>
                      <a:pt x="19798" y="7530"/>
                      <a:pt x="19364" y="6793"/>
                    </a:cubicBezTo>
                    <a:lnTo>
                      <a:pt x="20682" y="5473"/>
                    </a:lnTo>
                    <a:cubicBezTo>
                      <a:pt x="20954" y="5201"/>
                      <a:pt x="20954" y="4759"/>
                      <a:pt x="20682" y="4487"/>
                    </a:cubicBezTo>
                    <a:lnTo>
                      <a:pt x="18416" y="2221"/>
                    </a:lnTo>
                    <a:cubicBezTo>
                      <a:pt x="18280" y="2085"/>
                      <a:pt x="18101" y="2017"/>
                      <a:pt x="17923" y="2017"/>
                    </a:cubicBezTo>
                    <a:cubicBezTo>
                      <a:pt x="17744" y="2017"/>
                      <a:pt x="17566" y="2085"/>
                      <a:pt x="17429" y="2221"/>
                    </a:cubicBezTo>
                    <a:lnTo>
                      <a:pt x="16110" y="3541"/>
                    </a:lnTo>
                    <a:cubicBezTo>
                      <a:pt x="15373" y="3105"/>
                      <a:pt x="14581" y="2777"/>
                      <a:pt x="13751" y="2564"/>
                    </a:cubicBezTo>
                    <a:lnTo>
                      <a:pt x="13751" y="698"/>
                    </a:lnTo>
                    <a:cubicBezTo>
                      <a:pt x="13751" y="312"/>
                      <a:pt x="13439" y="0"/>
                      <a:pt x="13055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2">
                    <a:lumMod val="75000"/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74125" tIns="74125" rIns="74125" bIns="741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1" name="Google Shape;22391;p91">
                <a:extLst>
                  <a:ext uri="{FF2B5EF4-FFF2-40B4-BE49-F238E27FC236}">
                    <a16:creationId xmlns:a16="http://schemas.microsoft.com/office/drawing/2014/main" id="{12A667AA-18AE-C8E0-534C-30D677132F61}"/>
                  </a:ext>
                </a:extLst>
              </p:cNvPr>
              <p:cNvSpPr/>
              <p:nvPr/>
            </p:nvSpPr>
            <p:spPr>
              <a:xfrm>
                <a:off x="3795035" y="4618087"/>
                <a:ext cx="721912" cy="360865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951" extrusionOk="0">
                    <a:moveTo>
                      <a:pt x="1" y="0"/>
                    </a:moveTo>
                    <a:cubicBezTo>
                      <a:pt x="1" y="540"/>
                      <a:pt x="113" y="1075"/>
                      <a:pt x="327" y="1571"/>
                    </a:cubicBezTo>
                    <a:cubicBezTo>
                      <a:pt x="938" y="2971"/>
                      <a:pt x="2332" y="3951"/>
                      <a:pt x="3953" y="3951"/>
                    </a:cubicBezTo>
                    <a:cubicBezTo>
                      <a:pt x="6132" y="3951"/>
                      <a:pt x="7903" y="2178"/>
                      <a:pt x="7903" y="0"/>
                    </a:cubicBezTo>
                    <a:lnTo>
                      <a:pt x="7248" y="0"/>
                    </a:lnTo>
                    <a:cubicBezTo>
                      <a:pt x="7248" y="1818"/>
                      <a:pt x="5770" y="3296"/>
                      <a:pt x="3953" y="3296"/>
                    </a:cubicBezTo>
                    <a:cubicBezTo>
                      <a:pt x="2135" y="3296"/>
                      <a:pt x="657" y="1818"/>
                      <a:pt x="657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2">
                    <a:lumMod val="75000"/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74125" tIns="74125" rIns="74125" bIns="741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/>
              </a:p>
            </p:txBody>
          </p:sp>
          <p:sp>
            <p:nvSpPr>
              <p:cNvPr id="12" name="Google Shape;22392;p91">
                <a:extLst>
                  <a:ext uri="{FF2B5EF4-FFF2-40B4-BE49-F238E27FC236}">
                    <a16:creationId xmlns:a16="http://schemas.microsoft.com/office/drawing/2014/main" id="{F3D7C02D-3649-E996-7495-508C7C3CC99B}"/>
                  </a:ext>
                </a:extLst>
              </p:cNvPr>
              <p:cNvSpPr/>
              <p:nvPr/>
            </p:nvSpPr>
            <p:spPr>
              <a:xfrm>
                <a:off x="3133137" y="4257134"/>
                <a:ext cx="721729" cy="360865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3951" extrusionOk="0">
                    <a:moveTo>
                      <a:pt x="3951" y="0"/>
                    </a:moveTo>
                    <a:cubicBezTo>
                      <a:pt x="2330" y="0"/>
                      <a:pt x="935" y="982"/>
                      <a:pt x="327" y="2380"/>
                    </a:cubicBezTo>
                    <a:cubicBezTo>
                      <a:pt x="111" y="2874"/>
                      <a:pt x="0" y="3409"/>
                      <a:pt x="0" y="3951"/>
                    </a:cubicBezTo>
                    <a:lnTo>
                      <a:pt x="653" y="3951"/>
                    </a:lnTo>
                    <a:cubicBezTo>
                      <a:pt x="653" y="2135"/>
                      <a:pt x="2133" y="657"/>
                      <a:pt x="3951" y="657"/>
                    </a:cubicBezTo>
                    <a:cubicBezTo>
                      <a:pt x="5767" y="657"/>
                      <a:pt x="7246" y="2135"/>
                      <a:pt x="7246" y="3951"/>
                    </a:cubicBezTo>
                    <a:lnTo>
                      <a:pt x="7901" y="3951"/>
                    </a:lnTo>
                    <a:cubicBezTo>
                      <a:pt x="7901" y="3411"/>
                      <a:pt x="7791" y="2876"/>
                      <a:pt x="7574" y="2381"/>
                    </a:cubicBezTo>
                    <a:cubicBezTo>
                      <a:pt x="6966" y="982"/>
                      <a:pt x="5571" y="0"/>
                      <a:pt x="395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2">
                    <a:lumMod val="75000"/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74125" tIns="74125" rIns="74125" bIns="741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" name="Google Shape;22393;p91">
                <a:extLst>
                  <a:ext uri="{FF2B5EF4-FFF2-40B4-BE49-F238E27FC236}">
                    <a16:creationId xmlns:a16="http://schemas.microsoft.com/office/drawing/2014/main" id="{883E7455-91B4-F972-0374-0EF877C0852E}"/>
                  </a:ext>
                </a:extLst>
              </p:cNvPr>
              <p:cNvSpPr/>
              <p:nvPr/>
            </p:nvSpPr>
            <p:spPr>
              <a:xfrm>
                <a:off x="1808063" y="4257135"/>
                <a:ext cx="722460" cy="362052"/>
              </a:xfrm>
              <a:custGeom>
                <a:avLst/>
                <a:gdLst/>
                <a:ahLst/>
                <a:cxnLst/>
                <a:rect l="l" t="t" r="r" b="b"/>
                <a:pathLst>
                  <a:path w="7910" h="3964" extrusionOk="0">
                    <a:moveTo>
                      <a:pt x="3958" y="0"/>
                    </a:moveTo>
                    <a:cubicBezTo>
                      <a:pt x="3954" y="0"/>
                      <a:pt x="3950" y="0"/>
                      <a:pt x="3946" y="0"/>
                    </a:cubicBezTo>
                    <a:cubicBezTo>
                      <a:pt x="1768" y="6"/>
                      <a:pt x="0" y="1784"/>
                      <a:pt x="6" y="3963"/>
                    </a:cubicBezTo>
                    <a:lnTo>
                      <a:pt x="661" y="3962"/>
                    </a:lnTo>
                    <a:cubicBezTo>
                      <a:pt x="657" y="2144"/>
                      <a:pt x="2131" y="661"/>
                      <a:pt x="3947" y="655"/>
                    </a:cubicBezTo>
                    <a:cubicBezTo>
                      <a:pt x="3951" y="655"/>
                      <a:pt x="3955" y="655"/>
                      <a:pt x="3959" y="655"/>
                    </a:cubicBezTo>
                    <a:cubicBezTo>
                      <a:pt x="5771" y="655"/>
                      <a:pt x="7248" y="2127"/>
                      <a:pt x="7254" y="3939"/>
                    </a:cubicBezTo>
                    <a:lnTo>
                      <a:pt x="7256" y="3939"/>
                    </a:lnTo>
                    <a:lnTo>
                      <a:pt x="7909" y="3938"/>
                    </a:lnTo>
                    <a:cubicBezTo>
                      <a:pt x="7907" y="3398"/>
                      <a:pt x="7795" y="2863"/>
                      <a:pt x="7578" y="2368"/>
                    </a:cubicBezTo>
                    <a:cubicBezTo>
                      <a:pt x="6966" y="976"/>
                      <a:pt x="5573" y="0"/>
                      <a:pt x="3958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2">
                    <a:lumMod val="75000"/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74125" tIns="74125" rIns="74125" bIns="741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" name="Google Shape;22394;p91">
                <a:extLst>
                  <a:ext uri="{FF2B5EF4-FFF2-40B4-BE49-F238E27FC236}">
                    <a16:creationId xmlns:a16="http://schemas.microsoft.com/office/drawing/2014/main" id="{98F6E84C-65F9-5C95-71A5-580E257125DD}"/>
                  </a:ext>
                </a:extLst>
              </p:cNvPr>
              <p:cNvSpPr/>
              <p:nvPr/>
            </p:nvSpPr>
            <p:spPr>
              <a:xfrm>
                <a:off x="2470965" y="4618086"/>
                <a:ext cx="721912" cy="360865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951" extrusionOk="0">
                    <a:moveTo>
                      <a:pt x="1" y="0"/>
                    </a:moveTo>
                    <a:cubicBezTo>
                      <a:pt x="1" y="540"/>
                      <a:pt x="111" y="1075"/>
                      <a:pt x="328" y="1571"/>
                    </a:cubicBezTo>
                    <a:cubicBezTo>
                      <a:pt x="938" y="2971"/>
                      <a:pt x="2332" y="3951"/>
                      <a:pt x="3953" y="3951"/>
                    </a:cubicBezTo>
                    <a:cubicBezTo>
                      <a:pt x="5574" y="3951"/>
                      <a:pt x="6967" y="2971"/>
                      <a:pt x="7575" y="1573"/>
                    </a:cubicBezTo>
                    <a:cubicBezTo>
                      <a:pt x="7791" y="1076"/>
                      <a:pt x="7903" y="541"/>
                      <a:pt x="7903" y="0"/>
                    </a:cubicBezTo>
                    <a:lnTo>
                      <a:pt x="7249" y="0"/>
                    </a:lnTo>
                    <a:cubicBezTo>
                      <a:pt x="7249" y="1818"/>
                      <a:pt x="5770" y="3296"/>
                      <a:pt x="3953" y="3296"/>
                    </a:cubicBezTo>
                    <a:cubicBezTo>
                      <a:pt x="2135" y="3296"/>
                      <a:pt x="657" y="1818"/>
                      <a:pt x="657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2">
                    <a:lumMod val="75000"/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74125" tIns="74125" rIns="74125" bIns="741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" name="Google Shape;22396;p91">
                <a:extLst>
                  <a:ext uri="{FF2B5EF4-FFF2-40B4-BE49-F238E27FC236}">
                    <a16:creationId xmlns:a16="http://schemas.microsoft.com/office/drawing/2014/main" id="{68C0B10B-96C2-79A0-4485-1A3925C41914}"/>
                  </a:ext>
                </a:extLst>
              </p:cNvPr>
              <p:cNvSpPr/>
              <p:nvPr/>
            </p:nvSpPr>
            <p:spPr>
              <a:xfrm>
                <a:off x="2568813" y="4361992"/>
                <a:ext cx="526025" cy="525979"/>
              </a:xfrm>
              <a:custGeom>
                <a:avLst/>
                <a:gdLst/>
                <a:ahLst/>
                <a:cxnLst/>
                <a:rect l="l" t="t" r="r" b="b"/>
                <a:pathLst>
                  <a:path w="22903" h="22901" extrusionOk="0">
                    <a:moveTo>
                      <a:pt x="11452" y="4551"/>
                    </a:moveTo>
                    <a:cubicBezTo>
                      <a:pt x="15263" y="4551"/>
                      <a:pt x="18352" y="7640"/>
                      <a:pt x="18352" y="11451"/>
                    </a:cubicBezTo>
                    <a:cubicBezTo>
                      <a:pt x="18352" y="15262"/>
                      <a:pt x="15263" y="18350"/>
                      <a:pt x="11452" y="18350"/>
                    </a:cubicBezTo>
                    <a:lnTo>
                      <a:pt x="11452" y="18351"/>
                    </a:lnTo>
                    <a:cubicBezTo>
                      <a:pt x="7640" y="18351"/>
                      <a:pt x="4552" y="15262"/>
                      <a:pt x="4552" y="11451"/>
                    </a:cubicBezTo>
                    <a:cubicBezTo>
                      <a:pt x="4552" y="7640"/>
                      <a:pt x="7640" y="4551"/>
                      <a:pt x="11452" y="4551"/>
                    </a:cubicBezTo>
                    <a:close/>
                    <a:moveTo>
                      <a:pt x="9850" y="0"/>
                    </a:moveTo>
                    <a:cubicBezTo>
                      <a:pt x="9464" y="0"/>
                      <a:pt x="9152" y="312"/>
                      <a:pt x="9152" y="698"/>
                    </a:cubicBezTo>
                    <a:lnTo>
                      <a:pt x="9152" y="2564"/>
                    </a:lnTo>
                    <a:cubicBezTo>
                      <a:pt x="8324" y="2777"/>
                      <a:pt x="7530" y="3105"/>
                      <a:pt x="6793" y="3539"/>
                    </a:cubicBezTo>
                    <a:lnTo>
                      <a:pt x="5474" y="2221"/>
                    </a:lnTo>
                    <a:cubicBezTo>
                      <a:pt x="5338" y="2085"/>
                      <a:pt x="5159" y="2017"/>
                      <a:pt x="4981" y="2017"/>
                    </a:cubicBezTo>
                    <a:cubicBezTo>
                      <a:pt x="4802" y="2017"/>
                      <a:pt x="4624" y="2085"/>
                      <a:pt x="4487" y="2221"/>
                    </a:cubicBezTo>
                    <a:lnTo>
                      <a:pt x="2222" y="4487"/>
                    </a:lnTo>
                    <a:cubicBezTo>
                      <a:pt x="1949" y="4759"/>
                      <a:pt x="1949" y="5201"/>
                      <a:pt x="2222" y="5473"/>
                    </a:cubicBezTo>
                    <a:lnTo>
                      <a:pt x="3541" y="6791"/>
                    </a:lnTo>
                    <a:cubicBezTo>
                      <a:pt x="3107" y="7528"/>
                      <a:pt x="2777" y="8322"/>
                      <a:pt x="2564" y="9150"/>
                    </a:cubicBezTo>
                    <a:lnTo>
                      <a:pt x="699" y="9150"/>
                    </a:lnTo>
                    <a:cubicBezTo>
                      <a:pt x="313" y="9150"/>
                      <a:pt x="1" y="9462"/>
                      <a:pt x="1" y="9848"/>
                    </a:cubicBezTo>
                    <a:lnTo>
                      <a:pt x="1" y="13053"/>
                    </a:lnTo>
                    <a:cubicBezTo>
                      <a:pt x="1" y="13438"/>
                      <a:pt x="313" y="13751"/>
                      <a:pt x="699" y="13751"/>
                    </a:cubicBezTo>
                    <a:lnTo>
                      <a:pt x="2564" y="13751"/>
                    </a:lnTo>
                    <a:cubicBezTo>
                      <a:pt x="2777" y="14579"/>
                      <a:pt x="3106" y="15373"/>
                      <a:pt x="3541" y="16109"/>
                    </a:cubicBezTo>
                    <a:lnTo>
                      <a:pt x="2222" y="17427"/>
                    </a:lnTo>
                    <a:cubicBezTo>
                      <a:pt x="1949" y="17701"/>
                      <a:pt x="1949" y="18142"/>
                      <a:pt x="2222" y="18415"/>
                    </a:cubicBezTo>
                    <a:lnTo>
                      <a:pt x="4487" y="20681"/>
                    </a:lnTo>
                    <a:cubicBezTo>
                      <a:pt x="4624" y="20817"/>
                      <a:pt x="4802" y="20885"/>
                      <a:pt x="4981" y="20885"/>
                    </a:cubicBezTo>
                    <a:cubicBezTo>
                      <a:pt x="5159" y="20885"/>
                      <a:pt x="5338" y="20817"/>
                      <a:pt x="5474" y="20681"/>
                    </a:cubicBezTo>
                    <a:lnTo>
                      <a:pt x="6793" y="19362"/>
                    </a:lnTo>
                    <a:cubicBezTo>
                      <a:pt x="7530" y="19796"/>
                      <a:pt x="8324" y="20124"/>
                      <a:pt x="9152" y="20339"/>
                    </a:cubicBezTo>
                    <a:lnTo>
                      <a:pt x="9152" y="22204"/>
                    </a:lnTo>
                    <a:cubicBezTo>
                      <a:pt x="9152" y="22588"/>
                      <a:pt x="9464" y="22901"/>
                      <a:pt x="9850" y="22901"/>
                    </a:cubicBezTo>
                    <a:lnTo>
                      <a:pt x="13055" y="22901"/>
                    </a:lnTo>
                    <a:cubicBezTo>
                      <a:pt x="13439" y="22901"/>
                      <a:pt x="13751" y="22588"/>
                      <a:pt x="13751" y="22204"/>
                    </a:cubicBezTo>
                    <a:lnTo>
                      <a:pt x="13751" y="20339"/>
                    </a:lnTo>
                    <a:cubicBezTo>
                      <a:pt x="14581" y="20124"/>
                      <a:pt x="15373" y="19796"/>
                      <a:pt x="16110" y="19362"/>
                    </a:cubicBezTo>
                    <a:lnTo>
                      <a:pt x="17429" y="20680"/>
                    </a:lnTo>
                    <a:cubicBezTo>
                      <a:pt x="17566" y="20816"/>
                      <a:pt x="17744" y="20884"/>
                      <a:pt x="17923" y="20884"/>
                    </a:cubicBezTo>
                    <a:cubicBezTo>
                      <a:pt x="18101" y="20884"/>
                      <a:pt x="18280" y="20816"/>
                      <a:pt x="18416" y="20680"/>
                    </a:cubicBezTo>
                    <a:lnTo>
                      <a:pt x="20682" y="18414"/>
                    </a:lnTo>
                    <a:cubicBezTo>
                      <a:pt x="20954" y="18142"/>
                      <a:pt x="20954" y="17700"/>
                      <a:pt x="20682" y="17427"/>
                    </a:cubicBezTo>
                    <a:lnTo>
                      <a:pt x="19364" y="16109"/>
                    </a:lnTo>
                    <a:cubicBezTo>
                      <a:pt x="19798" y="15373"/>
                      <a:pt x="20126" y="14579"/>
                      <a:pt x="20339" y="13751"/>
                    </a:cubicBezTo>
                    <a:lnTo>
                      <a:pt x="22205" y="13751"/>
                    </a:lnTo>
                    <a:cubicBezTo>
                      <a:pt x="22591" y="13751"/>
                      <a:pt x="22903" y="13438"/>
                      <a:pt x="22903" y="13053"/>
                    </a:cubicBezTo>
                    <a:lnTo>
                      <a:pt x="22903" y="9850"/>
                    </a:lnTo>
                    <a:cubicBezTo>
                      <a:pt x="22903" y="9465"/>
                      <a:pt x="22592" y="9152"/>
                      <a:pt x="22208" y="9152"/>
                    </a:cubicBezTo>
                    <a:cubicBezTo>
                      <a:pt x="22207" y="9152"/>
                      <a:pt x="22206" y="9152"/>
                      <a:pt x="22205" y="9152"/>
                    </a:cubicBezTo>
                    <a:lnTo>
                      <a:pt x="20339" y="9152"/>
                    </a:lnTo>
                    <a:cubicBezTo>
                      <a:pt x="20126" y="8322"/>
                      <a:pt x="19798" y="7530"/>
                      <a:pt x="19364" y="6793"/>
                    </a:cubicBezTo>
                    <a:lnTo>
                      <a:pt x="20682" y="5473"/>
                    </a:lnTo>
                    <a:cubicBezTo>
                      <a:pt x="20954" y="5201"/>
                      <a:pt x="20954" y="4759"/>
                      <a:pt x="20682" y="4487"/>
                    </a:cubicBezTo>
                    <a:lnTo>
                      <a:pt x="18416" y="2221"/>
                    </a:lnTo>
                    <a:cubicBezTo>
                      <a:pt x="18280" y="2085"/>
                      <a:pt x="18101" y="2017"/>
                      <a:pt x="17923" y="2017"/>
                    </a:cubicBezTo>
                    <a:cubicBezTo>
                      <a:pt x="17744" y="2017"/>
                      <a:pt x="17566" y="2085"/>
                      <a:pt x="17429" y="2221"/>
                    </a:cubicBezTo>
                    <a:lnTo>
                      <a:pt x="16110" y="3541"/>
                    </a:lnTo>
                    <a:cubicBezTo>
                      <a:pt x="15373" y="3105"/>
                      <a:pt x="14581" y="2777"/>
                      <a:pt x="13751" y="2564"/>
                    </a:cubicBezTo>
                    <a:lnTo>
                      <a:pt x="13751" y="698"/>
                    </a:lnTo>
                    <a:cubicBezTo>
                      <a:pt x="13751" y="312"/>
                      <a:pt x="13439" y="0"/>
                      <a:pt x="13055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2">
                    <a:lumMod val="75000"/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74125" tIns="74125" rIns="74125" bIns="741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" name="Google Shape;22397;p91">
                <a:extLst>
                  <a:ext uri="{FF2B5EF4-FFF2-40B4-BE49-F238E27FC236}">
                    <a16:creationId xmlns:a16="http://schemas.microsoft.com/office/drawing/2014/main" id="{E63F4A4D-CAD9-2496-0693-0E057B8EDFB8}"/>
                  </a:ext>
                </a:extLst>
              </p:cNvPr>
              <p:cNvSpPr/>
              <p:nvPr/>
            </p:nvSpPr>
            <p:spPr>
              <a:xfrm>
                <a:off x="3231883" y="4352293"/>
                <a:ext cx="526025" cy="525979"/>
              </a:xfrm>
              <a:custGeom>
                <a:avLst/>
                <a:gdLst/>
                <a:ahLst/>
                <a:cxnLst/>
                <a:rect l="l" t="t" r="r" b="b"/>
                <a:pathLst>
                  <a:path w="22903" h="22901" extrusionOk="0">
                    <a:moveTo>
                      <a:pt x="11452" y="4551"/>
                    </a:moveTo>
                    <a:cubicBezTo>
                      <a:pt x="15263" y="4551"/>
                      <a:pt x="18352" y="7640"/>
                      <a:pt x="18352" y="11451"/>
                    </a:cubicBezTo>
                    <a:cubicBezTo>
                      <a:pt x="18352" y="15262"/>
                      <a:pt x="15263" y="18350"/>
                      <a:pt x="11452" y="18350"/>
                    </a:cubicBezTo>
                    <a:lnTo>
                      <a:pt x="11452" y="18351"/>
                    </a:lnTo>
                    <a:cubicBezTo>
                      <a:pt x="7640" y="18351"/>
                      <a:pt x="4552" y="15262"/>
                      <a:pt x="4552" y="11451"/>
                    </a:cubicBezTo>
                    <a:cubicBezTo>
                      <a:pt x="4552" y="7640"/>
                      <a:pt x="7640" y="4551"/>
                      <a:pt x="11452" y="4551"/>
                    </a:cubicBezTo>
                    <a:close/>
                    <a:moveTo>
                      <a:pt x="9850" y="0"/>
                    </a:moveTo>
                    <a:cubicBezTo>
                      <a:pt x="9464" y="0"/>
                      <a:pt x="9152" y="312"/>
                      <a:pt x="9152" y="698"/>
                    </a:cubicBezTo>
                    <a:lnTo>
                      <a:pt x="9152" y="2564"/>
                    </a:lnTo>
                    <a:cubicBezTo>
                      <a:pt x="8324" y="2777"/>
                      <a:pt x="7530" y="3105"/>
                      <a:pt x="6793" y="3539"/>
                    </a:cubicBezTo>
                    <a:lnTo>
                      <a:pt x="5474" y="2221"/>
                    </a:lnTo>
                    <a:cubicBezTo>
                      <a:pt x="5338" y="2085"/>
                      <a:pt x="5159" y="2017"/>
                      <a:pt x="4981" y="2017"/>
                    </a:cubicBezTo>
                    <a:cubicBezTo>
                      <a:pt x="4802" y="2017"/>
                      <a:pt x="4624" y="2085"/>
                      <a:pt x="4487" y="2221"/>
                    </a:cubicBezTo>
                    <a:lnTo>
                      <a:pt x="2222" y="4487"/>
                    </a:lnTo>
                    <a:cubicBezTo>
                      <a:pt x="1949" y="4759"/>
                      <a:pt x="1949" y="5201"/>
                      <a:pt x="2222" y="5473"/>
                    </a:cubicBezTo>
                    <a:lnTo>
                      <a:pt x="3541" y="6791"/>
                    </a:lnTo>
                    <a:cubicBezTo>
                      <a:pt x="3107" y="7528"/>
                      <a:pt x="2777" y="8322"/>
                      <a:pt x="2564" y="9150"/>
                    </a:cubicBezTo>
                    <a:lnTo>
                      <a:pt x="699" y="9150"/>
                    </a:lnTo>
                    <a:cubicBezTo>
                      <a:pt x="313" y="9150"/>
                      <a:pt x="1" y="9462"/>
                      <a:pt x="1" y="9848"/>
                    </a:cubicBezTo>
                    <a:lnTo>
                      <a:pt x="1" y="13053"/>
                    </a:lnTo>
                    <a:cubicBezTo>
                      <a:pt x="1" y="13438"/>
                      <a:pt x="313" y="13751"/>
                      <a:pt x="699" y="13751"/>
                    </a:cubicBezTo>
                    <a:lnTo>
                      <a:pt x="2564" y="13751"/>
                    </a:lnTo>
                    <a:cubicBezTo>
                      <a:pt x="2777" y="14579"/>
                      <a:pt x="3106" y="15373"/>
                      <a:pt x="3541" y="16109"/>
                    </a:cubicBezTo>
                    <a:lnTo>
                      <a:pt x="2222" y="17427"/>
                    </a:lnTo>
                    <a:cubicBezTo>
                      <a:pt x="1949" y="17701"/>
                      <a:pt x="1949" y="18142"/>
                      <a:pt x="2222" y="18415"/>
                    </a:cubicBezTo>
                    <a:lnTo>
                      <a:pt x="4487" y="20681"/>
                    </a:lnTo>
                    <a:cubicBezTo>
                      <a:pt x="4624" y="20817"/>
                      <a:pt x="4802" y="20885"/>
                      <a:pt x="4981" y="20885"/>
                    </a:cubicBezTo>
                    <a:cubicBezTo>
                      <a:pt x="5159" y="20885"/>
                      <a:pt x="5338" y="20817"/>
                      <a:pt x="5474" y="20681"/>
                    </a:cubicBezTo>
                    <a:lnTo>
                      <a:pt x="6793" y="19362"/>
                    </a:lnTo>
                    <a:cubicBezTo>
                      <a:pt x="7530" y="19796"/>
                      <a:pt x="8324" y="20124"/>
                      <a:pt x="9152" y="20339"/>
                    </a:cubicBezTo>
                    <a:lnTo>
                      <a:pt x="9152" y="22204"/>
                    </a:lnTo>
                    <a:cubicBezTo>
                      <a:pt x="9152" y="22588"/>
                      <a:pt x="9464" y="22901"/>
                      <a:pt x="9850" y="22901"/>
                    </a:cubicBezTo>
                    <a:lnTo>
                      <a:pt x="13055" y="22901"/>
                    </a:lnTo>
                    <a:cubicBezTo>
                      <a:pt x="13439" y="22901"/>
                      <a:pt x="13751" y="22588"/>
                      <a:pt x="13751" y="22204"/>
                    </a:cubicBezTo>
                    <a:lnTo>
                      <a:pt x="13751" y="20339"/>
                    </a:lnTo>
                    <a:cubicBezTo>
                      <a:pt x="14581" y="20124"/>
                      <a:pt x="15373" y="19796"/>
                      <a:pt x="16110" y="19362"/>
                    </a:cubicBezTo>
                    <a:lnTo>
                      <a:pt x="17429" y="20680"/>
                    </a:lnTo>
                    <a:cubicBezTo>
                      <a:pt x="17566" y="20816"/>
                      <a:pt x="17744" y="20884"/>
                      <a:pt x="17923" y="20884"/>
                    </a:cubicBezTo>
                    <a:cubicBezTo>
                      <a:pt x="18101" y="20884"/>
                      <a:pt x="18280" y="20816"/>
                      <a:pt x="18416" y="20680"/>
                    </a:cubicBezTo>
                    <a:lnTo>
                      <a:pt x="20682" y="18414"/>
                    </a:lnTo>
                    <a:cubicBezTo>
                      <a:pt x="20954" y="18142"/>
                      <a:pt x="20954" y="17700"/>
                      <a:pt x="20682" y="17427"/>
                    </a:cubicBezTo>
                    <a:lnTo>
                      <a:pt x="19364" y="16109"/>
                    </a:lnTo>
                    <a:cubicBezTo>
                      <a:pt x="19798" y="15373"/>
                      <a:pt x="20126" y="14579"/>
                      <a:pt x="20339" y="13751"/>
                    </a:cubicBezTo>
                    <a:lnTo>
                      <a:pt x="22205" y="13751"/>
                    </a:lnTo>
                    <a:cubicBezTo>
                      <a:pt x="22591" y="13751"/>
                      <a:pt x="22903" y="13438"/>
                      <a:pt x="22903" y="13053"/>
                    </a:cubicBezTo>
                    <a:lnTo>
                      <a:pt x="22903" y="9850"/>
                    </a:lnTo>
                    <a:cubicBezTo>
                      <a:pt x="22903" y="9465"/>
                      <a:pt x="22592" y="9152"/>
                      <a:pt x="22208" y="9152"/>
                    </a:cubicBezTo>
                    <a:cubicBezTo>
                      <a:pt x="22207" y="9152"/>
                      <a:pt x="22206" y="9152"/>
                      <a:pt x="22205" y="9152"/>
                    </a:cubicBezTo>
                    <a:lnTo>
                      <a:pt x="20339" y="9152"/>
                    </a:lnTo>
                    <a:cubicBezTo>
                      <a:pt x="20126" y="8322"/>
                      <a:pt x="19798" y="7530"/>
                      <a:pt x="19364" y="6793"/>
                    </a:cubicBezTo>
                    <a:lnTo>
                      <a:pt x="20682" y="5473"/>
                    </a:lnTo>
                    <a:cubicBezTo>
                      <a:pt x="20954" y="5201"/>
                      <a:pt x="20954" y="4759"/>
                      <a:pt x="20682" y="4487"/>
                    </a:cubicBezTo>
                    <a:lnTo>
                      <a:pt x="18416" y="2221"/>
                    </a:lnTo>
                    <a:cubicBezTo>
                      <a:pt x="18280" y="2085"/>
                      <a:pt x="18101" y="2017"/>
                      <a:pt x="17923" y="2017"/>
                    </a:cubicBezTo>
                    <a:cubicBezTo>
                      <a:pt x="17744" y="2017"/>
                      <a:pt x="17566" y="2085"/>
                      <a:pt x="17429" y="2221"/>
                    </a:cubicBezTo>
                    <a:lnTo>
                      <a:pt x="16110" y="3541"/>
                    </a:lnTo>
                    <a:cubicBezTo>
                      <a:pt x="15373" y="3105"/>
                      <a:pt x="14581" y="2777"/>
                      <a:pt x="13751" y="2564"/>
                    </a:cubicBezTo>
                    <a:lnTo>
                      <a:pt x="13751" y="698"/>
                    </a:lnTo>
                    <a:cubicBezTo>
                      <a:pt x="13751" y="312"/>
                      <a:pt x="13439" y="0"/>
                      <a:pt x="13055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2">
                    <a:lumMod val="75000"/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74125" tIns="74125" rIns="74125" bIns="741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" name="Google Shape;22398;p91">
                <a:extLst>
                  <a:ext uri="{FF2B5EF4-FFF2-40B4-BE49-F238E27FC236}">
                    <a16:creationId xmlns:a16="http://schemas.microsoft.com/office/drawing/2014/main" id="{5193B356-AADB-4D74-2350-048A6032ACFD}"/>
                  </a:ext>
                </a:extLst>
              </p:cNvPr>
              <p:cNvSpPr/>
              <p:nvPr/>
            </p:nvSpPr>
            <p:spPr>
              <a:xfrm>
                <a:off x="3894395" y="4351427"/>
                <a:ext cx="526025" cy="525979"/>
              </a:xfrm>
              <a:custGeom>
                <a:avLst/>
                <a:gdLst/>
                <a:ahLst/>
                <a:cxnLst/>
                <a:rect l="l" t="t" r="r" b="b"/>
                <a:pathLst>
                  <a:path w="22903" h="22901" extrusionOk="0">
                    <a:moveTo>
                      <a:pt x="11452" y="4551"/>
                    </a:moveTo>
                    <a:cubicBezTo>
                      <a:pt x="15263" y="4551"/>
                      <a:pt x="18352" y="7640"/>
                      <a:pt x="18352" y="11451"/>
                    </a:cubicBezTo>
                    <a:cubicBezTo>
                      <a:pt x="18352" y="15262"/>
                      <a:pt x="15263" y="18350"/>
                      <a:pt x="11452" y="18350"/>
                    </a:cubicBezTo>
                    <a:lnTo>
                      <a:pt x="11452" y="18351"/>
                    </a:lnTo>
                    <a:cubicBezTo>
                      <a:pt x="7640" y="18351"/>
                      <a:pt x="4552" y="15262"/>
                      <a:pt x="4552" y="11451"/>
                    </a:cubicBezTo>
                    <a:cubicBezTo>
                      <a:pt x="4552" y="7640"/>
                      <a:pt x="7640" y="4551"/>
                      <a:pt x="11452" y="4551"/>
                    </a:cubicBezTo>
                    <a:close/>
                    <a:moveTo>
                      <a:pt x="9850" y="0"/>
                    </a:moveTo>
                    <a:cubicBezTo>
                      <a:pt x="9464" y="0"/>
                      <a:pt x="9152" y="312"/>
                      <a:pt x="9152" y="698"/>
                    </a:cubicBezTo>
                    <a:lnTo>
                      <a:pt x="9152" y="2564"/>
                    </a:lnTo>
                    <a:cubicBezTo>
                      <a:pt x="8324" y="2777"/>
                      <a:pt x="7530" y="3105"/>
                      <a:pt x="6793" y="3539"/>
                    </a:cubicBezTo>
                    <a:lnTo>
                      <a:pt x="5474" y="2221"/>
                    </a:lnTo>
                    <a:cubicBezTo>
                      <a:pt x="5338" y="2085"/>
                      <a:pt x="5159" y="2017"/>
                      <a:pt x="4981" y="2017"/>
                    </a:cubicBezTo>
                    <a:cubicBezTo>
                      <a:pt x="4802" y="2017"/>
                      <a:pt x="4624" y="2085"/>
                      <a:pt x="4487" y="2221"/>
                    </a:cubicBezTo>
                    <a:lnTo>
                      <a:pt x="2222" y="4487"/>
                    </a:lnTo>
                    <a:cubicBezTo>
                      <a:pt x="1949" y="4759"/>
                      <a:pt x="1949" y="5201"/>
                      <a:pt x="2222" y="5473"/>
                    </a:cubicBezTo>
                    <a:lnTo>
                      <a:pt x="3541" y="6791"/>
                    </a:lnTo>
                    <a:cubicBezTo>
                      <a:pt x="3107" y="7528"/>
                      <a:pt x="2777" y="8322"/>
                      <a:pt x="2564" y="9150"/>
                    </a:cubicBezTo>
                    <a:lnTo>
                      <a:pt x="699" y="9150"/>
                    </a:lnTo>
                    <a:cubicBezTo>
                      <a:pt x="313" y="9150"/>
                      <a:pt x="1" y="9462"/>
                      <a:pt x="1" y="9848"/>
                    </a:cubicBezTo>
                    <a:lnTo>
                      <a:pt x="1" y="13053"/>
                    </a:lnTo>
                    <a:cubicBezTo>
                      <a:pt x="1" y="13438"/>
                      <a:pt x="313" y="13751"/>
                      <a:pt x="699" y="13751"/>
                    </a:cubicBezTo>
                    <a:lnTo>
                      <a:pt x="2564" y="13751"/>
                    </a:lnTo>
                    <a:cubicBezTo>
                      <a:pt x="2777" y="14579"/>
                      <a:pt x="3106" y="15373"/>
                      <a:pt x="3541" y="16109"/>
                    </a:cubicBezTo>
                    <a:lnTo>
                      <a:pt x="2222" y="17427"/>
                    </a:lnTo>
                    <a:cubicBezTo>
                      <a:pt x="1949" y="17701"/>
                      <a:pt x="1949" y="18142"/>
                      <a:pt x="2222" y="18415"/>
                    </a:cubicBezTo>
                    <a:lnTo>
                      <a:pt x="4487" y="20681"/>
                    </a:lnTo>
                    <a:cubicBezTo>
                      <a:pt x="4624" y="20817"/>
                      <a:pt x="4802" y="20885"/>
                      <a:pt x="4981" y="20885"/>
                    </a:cubicBezTo>
                    <a:cubicBezTo>
                      <a:pt x="5159" y="20885"/>
                      <a:pt x="5338" y="20817"/>
                      <a:pt x="5474" y="20681"/>
                    </a:cubicBezTo>
                    <a:lnTo>
                      <a:pt x="6793" y="19362"/>
                    </a:lnTo>
                    <a:cubicBezTo>
                      <a:pt x="7530" y="19796"/>
                      <a:pt x="8324" y="20124"/>
                      <a:pt x="9152" y="20339"/>
                    </a:cubicBezTo>
                    <a:lnTo>
                      <a:pt x="9152" y="22204"/>
                    </a:lnTo>
                    <a:cubicBezTo>
                      <a:pt x="9152" y="22588"/>
                      <a:pt x="9464" y="22901"/>
                      <a:pt x="9850" y="22901"/>
                    </a:cubicBezTo>
                    <a:lnTo>
                      <a:pt x="13055" y="22901"/>
                    </a:lnTo>
                    <a:cubicBezTo>
                      <a:pt x="13439" y="22901"/>
                      <a:pt x="13751" y="22588"/>
                      <a:pt x="13751" y="22204"/>
                    </a:cubicBezTo>
                    <a:lnTo>
                      <a:pt x="13751" y="20339"/>
                    </a:lnTo>
                    <a:cubicBezTo>
                      <a:pt x="14581" y="20124"/>
                      <a:pt x="15373" y="19796"/>
                      <a:pt x="16110" y="19362"/>
                    </a:cubicBezTo>
                    <a:lnTo>
                      <a:pt x="17429" y="20680"/>
                    </a:lnTo>
                    <a:cubicBezTo>
                      <a:pt x="17566" y="20816"/>
                      <a:pt x="17744" y="20884"/>
                      <a:pt x="17923" y="20884"/>
                    </a:cubicBezTo>
                    <a:cubicBezTo>
                      <a:pt x="18101" y="20884"/>
                      <a:pt x="18280" y="20816"/>
                      <a:pt x="18416" y="20680"/>
                    </a:cubicBezTo>
                    <a:lnTo>
                      <a:pt x="20682" y="18414"/>
                    </a:lnTo>
                    <a:cubicBezTo>
                      <a:pt x="20954" y="18142"/>
                      <a:pt x="20954" y="17700"/>
                      <a:pt x="20682" y="17427"/>
                    </a:cubicBezTo>
                    <a:lnTo>
                      <a:pt x="19364" y="16109"/>
                    </a:lnTo>
                    <a:cubicBezTo>
                      <a:pt x="19798" y="15373"/>
                      <a:pt x="20126" y="14579"/>
                      <a:pt x="20339" y="13751"/>
                    </a:cubicBezTo>
                    <a:lnTo>
                      <a:pt x="22205" y="13751"/>
                    </a:lnTo>
                    <a:cubicBezTo>
                      <a:pt x="22591" y="13751"/>
                      <a:pt x="22903" y="13438"/>
                      <a:pt x="22903" y="13053"/>
                    </a:cubicBezTo>
                    <a:lnTo>
                      <a:pt x="22903" y="9850"/>
                    </a:lnTo>
                    <a:cubicBezTo>
                      <a:pt x="22903" y="9465"/>
                      <a:pt x="22592" y="9152"/>
                      <a:pt x="22208" y="9152"/>
                    </a:cubicBezTo>
                    <a:cubicBezTo>
                      <a:pt x="22207" y="9152"/>
                      <a:pt x="22206" y="9152"/>
                      <a:pt x="22205" y="9152"/>
                    </a:cubicBezTo>
                    <a:lnTo>
                      <a:pt x="20339" y="9152"/>
                    </a:lnTo>
                    <a:cubicBezTo>
                      <a:pt x="20126" y="8322"/>
                      <a:pt x="19798" y="7530"/>
                      <a:pt x="19364" y="6793"/>
                    </a:cubicBezTo>
                    <a:lnTo>
                      <a:pt x="20682" y="5473"/>
                    </a:lnTo>
                    <a:cubicBezTo>
                      <a:pt x="20954" y="5201"/>
                      <a:pt x="20954" y="4759"/>
                      <a:pt x="20682" y="4487"/>
                    </a:cubicBezTo>
                    <a:lnTo>
                      <a:pt x="18416" y="2221"/>
                    </a:lnTo>
                    <a:cubicBezTo>
                      <a:pt x="18280" y="2085"/>
                      <a:pt x="18101" y="2017"/>
                      <a:pt x="17923" y="2017"/>
                    </a:cubicBezTo>
                    <a:cubicBezTo>
                      <a:pt x="17744" y="2017"/>
                      <a:pt x="17566" y="2085"/>
                      <a:pt x="17429" y="2221"/>
                    </a:cubicBezTo>
                    <a:lnTo>
                      <a:pt x="16110" y="3541"/>
                    </a:lnTo>
                    <a:cubicBezTo>
                      <a:pt x="15373" y="3105"/>
                      <a:pt x="14581" y="2777"/>
                      <a:pt x="13751" y="2564"/>
                    </a:cubicBezTo>
                    <a:lnTo>
                      <a:pt x="13751" y="698"/>
                    </a:lnTo>
                    <a:cubicBezTo>
                      <a:pt x="13751" y="312"/>
                      <a:pt x="13439" y="0"/>
                      <a:pt x="13055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2">
                    <a:lumMod val="75000"/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74125" tIns="74125" rIns="74125" bIns="741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sp>
          <p:nvSpPr>
            <p:cNvPr id="6" name="Rectángulo: esquinas redondeadas 4">
              <a:extLst>
                <a:ext uri="{FF2B5EF4-FFF2-40B4-BE49-F238E27FC236}">
                  <a16:creationId xmlns:a16="http://schemas.microsoft.com/office/drawing/2014/main" id="{68A0DD3F-2964-5678-F9CD-C578158D2599}"/>
                </a:ext>
              </a:extLst>
            </p:cNvPr>
            <p:cNvSpPr txBox="1"/>
            <p:nvPr/>
          </p:nvSpPr>
          <p:spPr>
            <a:xfrm>
              <a:off x="403594" y="2846442"/>
              <a:ext cx="1198045" cy="851886"/>
            </a:xfrm>
            <a:prstGeom prst="round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2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CONTROL GLUCÉMICO</a:t>
              </a:r>
            </a:p>
          </p:txBody>
        </p:sp>
        <p:sp>
          <p:nvSpPr>
            <p:cNvPr id="7" name="Rectángulo: esquinas redondeadas 4">
              <a:extLst>
                <a:ext uri="{FF2B5EF4-FFF2-40B4-BE49-F238E27FC236}">
                  <a16:creationId xmlns:a16="http://schemas.microsoft.com/office/drawing/2014/main" id="{5E00166F-3CAC-8EAE-5AD2-F10386762DA7}"/>
                </a:ext>
              </a:extLst>
            </p:cNvPr>
            <p:cNvSpPr txBox="1"/>
            <p:nvPr/>
          </p:nvSpPr>
          <p:spPr>
            <a:xfrm>
              <a:off x="1769832" y="2874316"/>
              <a:ext cx="1233888" cy="819029"/>
            </a:xfrm>
            <a:prstGeom prst="round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2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CONTROL DE PRESIÓN ARTERIAL</a:t>
              </a:r>
            </a:p>
          </p:txBody>
        </p:sp>
        <p:sp>
          <p:nvSpPr>
            <p:cNvPr id="8" name="Rectángulo: esquinas redondeadas 4">
              <a:extLst>
                <a:ext uri="{FF2B5EF4-FFF2-40B4-BE49-F238E27FC236}">
                  <a16:creationId xmlns:a16="http://schemas.microsoft.com/office/drawing/2014/main" id="{76EA91EF-4D54-B9FC-4262-73CDC68EE0A5}"/>
                </a:ext>
              </a:extLst>
            </p:cNvPr>
            <p:cNvSpPr txBox="1"/>
            <p:nvPr/>
          </p:nvSpPr>
          <p:spPr>
            <a:xfrm>
              <a:off x="3163748" y="2930360"/>
              <a:ext cx="1180533" cy="690191"/>
            </a:xfrm>
            <a:prstGeom prst="round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2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CONTROL LIPÍDICO</a:t>
              </a:r>
            </a:p>
          </p:txBody>
        </p:sp>
        <p:grpSp>
          <p:nvGrpSpPr>
            <p:cNvPr id="18" name="Google Shape;24068;p101">
              <a:extLst>
                <a:ext uri="{FF2B5EF4-FFF2-40B4-BE49-F238E27FC236}">
                  <a16:creationId xmlns:a16="http://schemas.microsoft.com/office/drawing/2014/main" id="{4143BD67-7233-727D-76F3-25DBF8C3A5F5}"/>
                </a:ext>
              </a:extLst>
            </p:cNvPr>
            <p:cNvGrpSpPr/>
            <p:nvPr/>
          </p:nvGrpSpPr>
          <p:grpSpPr>
            <a:xfrm>
              <a:off x="750395" y="4083787"/>
              <a:ext cx="497641" cy="301038"/>
              <a:chOff x="-26597913" y="2261769"/>
              <a:chExt cx="295375" cy="189825"/>
            </a:xfrm>
            <a:solidFill>
              <a:srgbClr val="2E6F89"/>
            </a:solidFill>
          </p:grpSpPr>
          <p:sp>
            <p:nvSpPr>
              <p:cNvPr id="19" name="Google Shape;24069;p101">
                <a:extLst>
                  <a:ext uri="{FF2B5EF4-FFF2-40B4-BE49-F238E27FC236}">
                    <a16:creationId xmlns:a16="http://schemas.microsoft.com/office/drawing/2014/main" id="{67693337-0F13-42F6-6898-954673F5CC3E}"/>
                  </a:ext>
                </a:extLst>
              </p:cNvPr>
              <p:cNvSpPr/>
              <p:nvPr/>
            </p:nvSpPr>
            <p:spPr>
              <a:xfrm>
                <a:off x="-26358548" y="2377504"/>
                <a:ext cx="51200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2805" extrusionOk="0">
                    <a:moveTo>
                      <a:pt x="1008" y="977"/>
                    </a:moveTo>
                    <a:cubicBezTo>
                      <a:pt x="1229" y="1324"/>
                      <a:pt x="1386" y="1608"/>
                      <a:pt x="1386" y="1734"/>
                    </a:cubicBezTo>
                    <a:cubicBezTo>
                      <a:pt x="1323" y="1923"/>
                      <a:pt x="1166" y="2080"/>
                      <a:pt x="1008" y="2080"/>
                    </a:cubicBezTo>
                    <a:cubicBezTo>
                      <a:pt x="819" y="2080"/>
                      <a:pt x="662" y="1923"/>
                      <a:pt x="662" y="1734"/>
                    </a:cubicBezTo>
                    <a:cubicBezTo>
                      <a:pt x="662" y="1608"/>
                      <a:pt x="819" y="1324"/>
                      <a:pt x="1008" y="977"/>
                    </a:cubicBezTo>
                    <a:close/>
                    <a:moveTo>
                      <a:pt x="1008" y="1"/>
                    </a:moveTo>
                    <a:cubicBezTo>
                      <a:pt x="914" y="1"/>
                      <a:pt x="788" y="32"/>
                      <a:pt x="756" y="158"/>
                    </a:cubicBezTo>
                    <a:cubicBezTo>
                      <a:pt x="756" y="158"/>
                      <a:pt x="536" y="442"/>
                      <a:pt x="378" y="757"/>
                    </a:cubicBezTo>
                    <a:cubicBezTo>
                      <a:pt x="32" y="1324"/>
                      <a:pt x="0" y="1608"/>
                      <a:pt x="0" y="1765"/>
                    </a:cubicBezTo>
                    <a:cubicBezTo>
                      <a:pt x="0" y="2364"/>
                      <a:pt x="473" y="2805"/>
                      <a:pt x="1008" y="2805"/>
                    </a:cubicBezTo>
                    <a:cubicBezTo>
                      <a:pt x="1607" y="2805"/>
                      <a:pt x="2048" y="2332"/>
                      <a:pt x="2048" y="1765"/>
                    </a:cubicBezTo>
                    <a:cubicBezTo>
                      <a:pt x="2048" y="1608"/>
                      <a:pt x="2016" y="1387"/>
                      <a:pt x="1638" y="757"/>
                    </a:cubicBezTo>
                    <a:cubicBezTo>
                      <a:pt x="1449" y="442"/>
                      <a:pt x="1292" y="158"/>
                      <a:pt x="1292" y="158"/>
                    </a:cubicBezTo>
                    <a:cubicBezTo>
                      <a:pt x="1229" y="64"/>
                      <a:pt x="1134" y="1"/>
                      <a:pt x="1008" y="1"/>
                    </a:cubicBezTo>
                    <a:close/>
                  </a:path>
                </a:pathLst>
              </a:custGeom>
              <a:solidFill>
                <a:srgbClr val="9479C7"/>
              </a:solidFill>
              <a:ln>
                <a:solidFill>
                  <a:srgbClr val="9479C7"/>
                </a:solidFill>
              </a:ln>
            </p:spPr>
            <p:txBody>
              <a:bodyPr spcFirstLastPara="1" wrap="square" lIns="74125" tIns="74125" rIns="74125" bIns="741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4070;p101">
                <a:extLst>
                  <a:ext uri="{FF2B5EF4-FFF2-40B4-BE49-F238E27FC236}">
                    <a16:creationId xmlns:a16="http://schemas.microsoft.com/office/drawing/2014/main" id="{6092A63E-95A9-9E52-1885-E3F02C45A222}"/>
                  </a:ext>
                </a:extLst>
              </p:cNvPr>
              <p:cNvSpPr/>
              <p:nvPr/>
            </p:nvSpPr>
            <p:spPr>
              <a:xfrm>
                <a:off x="-26597913" y="2261769"/>
                <a:ext cx="295375" cy="189825"/>
              </a:xfrm>
              <a:custGeom>
                <a:avLst/>
                <a:gdLst/>
                <a:ahLst/>
                <a:cxnLst/>
                <a:rect l="l" t="t" r="r" b="b"/>
                <a:pathLst>
                  <a:path w="11815" h="7593" extrusionOk="0">
                    <a:moveTo>
                      <a:pt x="10775" y="2016"/>
                    </a:moveTo>
                    <a:cubicBezTo>
                      <a:pt x="10964" y="2016"/>
                      <a:pt x="11121" y="2174"/>
                      <a:pt x="11121" y="2363"/>
                    </a:cubicBezTo>
                    <a:cubicBezTo>
                      <a:pt x="11121" y="2552"/>
                      <a:pt x="10964" y="2710"/>
                      <a:pt x="10775" y="2710"/>
                    </a:cubicBezTo>
                    <a:lnTo>
                      <a:pt x="9830" y="2710"/>
                    </a:lnTo>
                    <a:lnTo>
                      <a:pt x="9987" y="2016"/>
                    </a:lnTo>
                    <a:close/>
                    <a:moveTo>
                      <a:pt x="6238" y="693"/>
                    </a:moveTo>
                    <a:cubicBezTo>
                      <a:pt x="6081" y="1103"/>
                      <a:pt x="5734" y="1418"/>
                      <a:pt x="5261" y="1418"/>
                    </a:cubicBezTo>
                    <a:lnTo>
                      <a:pt x="3875" y="1418"/>
                    </a:lnTo>
                    <a:cubicBezTo>
                      <a:pt x="3686" y="1418"/>
                      <a:pt x="3529" y="1575"/>
                      <a:pt x="3529" y="1764"/>
                    </a:cubicBezTo>
                    <a:cubicBezTo>
                      <a:pt x="3529" y="1953"/>
                      <a:pt x="3686" y="2111"/>
                      <a:pt x="3875" y="2111"/>
                    </a:cubicBezTo>
                    <a:lnTo>
                      <a:pt x="9326" y="2111"/>
                    </a:lnTo>
                    <a:lnTo>
                      <a:pt x="9168" y="2836"/>
                    </a:lnTo>
                    <a:lnTo>
                      <a:pt x="5923" y="2836"/>
                    </a:lnTo>
                    <a:lnTo>
                      <a:pt x="5923" y="2710"/>
                    </a:lnTo>
                    <a:cubicBezTo>
                      <a:pt x="5734" y="2710"/>
                      <a:pt x="5576" y="2867"/>
                      <a:pt x="5576" y="3056"/>
                    </a:cubicBezTo>
                    <a:cubicBezTo>
                      <a:pt x="5576" y="3277"/>
                      <a:pt x="5734" y="3434"/>
                      <a:pt x="5923" y="3434"/>
                    </a:cubicBezTo>
                    <a:lnTo>
                      <a:pt x="8034" y="3434"/>
                    </a:lnTo>
                    <a:cubicBezTo>
                      <a:pt x="8223" y="3434"/>
                      <a:pt x="8380" y="3592"/>
                      <a:pt x="8380" y="3781"/>
                    </a:cubicBezTo>
                    <a:cubicBezTo>
                      <a:pt x="8380" y="3970"/>
                      <a:pt x="8223" y="4127"/>
                      <a:pt x="8034" y="4127"/>
                    </a:cubicBezTo>
                    <a:lnTo>
                      <a:pt x="5923" y="4127"/>
                    </a:lnTo>
                    <a:cubicBezTo>
                      <a:pt x="5734" y="4127"/>
                      <a:pt x="5576" y="4285"/>
                      <a:pt x="5576" y="4474"/>
                    </a:cubicBezTo>
                    <a:cubicBezTo>
                      <a:pt x="5576" y="4694"/>
                      <a:pt x="5734" y="4852"/>
                      <a:pt x="5923" y="4852"/>
                    </a:cubicBezTo>
                    <a:lnTo>
                      <a:pt x="7309" y="4852"/>
                    </a:lnTo>
                    <a:cubicBezTo>
                      <a:pt x="7498" y="4852"/>
                      <a:pt x="7656" y="5009"/>
                      <a:pt x="7656" y="5198"/>
                    </a:cubicBezTo>
                    <a:cubicBezTo>
                      <a:pt x="7656" y="5388"/>
                      <a:pt x="7498" y="5545"/>
                      <a:pt x="7309" y="5545"/>
                    </a:cubicBezTo>
                    <a:lnTo>
                      <a:pt x="5923" y="5545"/>
                    </a:lnTo>
                    <a:cubicBezTo>
                      <a:pt x="5734" y="5545"/>
                      <a:pt x="5576" y="5703"/>
                      <a:pt x="5576" y="5892"/>
                    </a:cubicBezTo>
                    <a:cubicBezTo>
                      <a:pt x="5576" y="6112"/>
                      <a:pt x="5734" y="6270"/>
                      <a:pt x="5923" y="6270"/>
                    </a:cubicBezTo>
                    <a:lnTo>
                      <a:pt x="6648" y="6270"/>
                    </a:lnTo>
                    <a:cubicBezTo>
                      <a:pt x="6837" y="6270"/>
                      <a:pt x="6994" y="6427"/>
                      <a:pt x="6994" y="6616"/>
                    </a:cubicBezTo>
                    <a:cubicBezTo>
                      <a:pt x="6994" y="6805"/>
                      <a:pt x="6837" y="6963"/>
                      <a:pt x="6648" y="6963"/>
                    </a:cubicBezTo>
                    <a:lnTo>
                      <a:pt x="3151" y="6963"/>
                    </a:lnTo>
                    <a:cubicBezTo>
                      <a:pt x="1796" y="6963"/>
                      <a:pt x="693" y="5860"/>
                      <a:pt x="693" y="4537"/>
                    </a:cubicBezTo>
                    <a:lnTo>
                      <a:pt x="693" y="3151"/>
                    </a:lnTo>
                    <a:cubicBezTo>
                      <a:pt x="693" y="1796"/>
                      <a:pt x="1796" y="693"/>
                      <a:pt x="3151" y="693"/>
                    </a:cubicBezTo>
                    <a:close/>
                    <a:moveTo>
                      <a:pt x="3088" y="0"/>
                    </a:moveTo>
                    <a:cubicBezTo>
                      <a:pt x="1355" y="0"/>
                      <a:pt x="0" y="1418"/>
                      <a:pt x="0" y="3119"/>
                    </a:cubicBezTo>
                    <a:lnTo>
                      <a:pt x="0" y="4474"/>
                    </a:lnTo>
                    <a:cubicBezTo>
                      <a:pt x="0" y="6207"/>
                      <a:pt x="1418" y="7593"/>
                      <a:pt x="3088" y="7593"/>
                    </a:cubicBezTo>
                    <a:lnTo>
                      <a:pt x="6616" y="7593"/>
                    </a:lnTo>
                    <a:cubicBezTo>
                      <a:pt x="7183" y="7593"/>
                      <a:pt x="7624" y="7120"/>
                      <a:pt x="7624" y="6585"/>
                    </a:cubicBezTo>
                    <a:cubicBezTo>
                      <a:pt x="7624" y="6459"/>
                      <a:pt x="7593" y="6301"/>
                      <a:pt x="7561" y="6175"/>
                    </a:cubicBezTo>
                    <a:cubicBezTo>
                      <a:pt x="7971" y="6049"/>
                      <a:pt x="8317" y="5671"/>
                      <a:pt x="8317" y="5198"/>
                    </a:cubicBezTo>
                    <a:cubicBezTo>
                      <a:pt x="8317" y="5072"/>
                      <a:pt x="8254" y="4915"/>
                      <a:pt x="8223" y="4789"/>
                    </a:cubicBezTo>
                    <a:cubicBezTo>
                      <a:pt x="8664" y="4694"/>
                      <a:pt x="8979" y="4285"/>
                      <a:pt x="8979" y="3812"/>
                    </a:cubicBezTo>
                    <a:cubicBezTo>
                      <a:pt x="8979" y="3686"/>
                      <a:pt x="8948" y="3592"/>
                      <a:pt x="8884" y="3466"/>
                    </a:cubicBezTo>
                    <a:lnTo>
                      <a:pt x="9389" y="3403"/>
                    </a:lnTo>
                    <a:lnTo>
                      <a:pt x="10775" y="3403"/>
                    </a:lnTo>
                    <a:cubicBezTo>
                      <a:pt x="11373" y="3403"/>
                      <a:pt x="11814" y="2930"/>
                      <a:pt x="11814" y="2395"/>
                    </a:cubicBezTo>
                    <a:cubicBezTo>
                      <a:pt x="11814" y="1796"/>
                      <a:pt x="11342" y="1386"/>
                      <a:pt x="10775" y="1386"/>
                    </a:cubicBezTo>
                    <a:lnTo>
                      <a:pt x="6616" y="1386"/>
                    </a:lnTo>
                    <a:cubicBezTo>
                      <a:pt x="6837" y="1103"/>
                      <a:pt x="6963" y="693"/>
                      <a:pt x="6963" y="347"/>
                    </a:cubicBezTo>
                    <a:cubicBezTo>
                      <a:pt x="6963" y="158"/>
                      <a:pt x="6805" y="0"/>
                      <a:pt x="6616" y="0"/>
                    </a:cubicBezTo>
                    <a:close/>
                  </a:path>
                </a:pathLst>
              </a:custGeom>
              <a:solidFill>
                <a:srgbClr val="9479C7"/>
              </a:solidFill>
              <a:ln>
                <a:solidFill>
                  <a:srgbClr val="9479C7"/>
                </a:solidFill>
              </a:ln>
            </p:spPr>
            <p:txBody>
              <a:bodyPr spcFirstLastPara="1" wrap="square" lIns="74125" tIns="74125" rIns="74125" bIns="741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4094;p101">
              <a:extLst>
                <a:ext uri="{FF2B5EF4-FFF2-40B4-BE49-F238E27FC236}">
                  <a16:creationId xmlns:a16="http://schemas.microsoft.com/office/drawing/2014/main" id="{6AA559C0-82CB-DE7A-F859-6E19F9F8DF21}"/>
                </a:ext>
              </a:extLst>
            </p:cNvPr>
            <p:cNvSpPr/>
            <p:nvPr/>
          </p:nvSpPr>
          <p:spPr>
            <a:xfrm>
              <a:off x="2134576" y="4062066"/>
              <a:ext cx="477501" cy="407718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9767" y="1450"/>
                  </a:moveTo>
                  <a:cubicBezTo>
                    <a:pt x="9956" y="1450"/>
                    <a:pt x="10366" y="1545"/>
                    <a:pt x="10681" y="1734"/>
                  </a:cubicBezTo>
                  <a:cubicBezTo>
                    <a:pt x="11027" y="1923"/>
                    <a:pt x="11153" y="2080"/>
                    <a:pt x="11153" y="2175"/>
                  </a:cubicBezTo>
                  <a:cubicBezTo>
                    <a:pt x="11153" y="2238"/>
                    <a:pt x="11027" y="2395"/>
                    <a:pt x="10681" y="2584"/>
                  </a:cubicBezTo>
                  <a:cubicBezTo>
                    <a:pt x="10334" y="2773"/>
                    <a:pt x="9956" y="2868"/>
                    <a:pt x="9767" y="2868"/>
                  </a:cubicBezTo>
                  <a:cubicBezTo>
                    <a:pt x="9389" y="2868"/>
                    <a:pt x="9042" y="2553"/>
                    <a:pt x="9042" y="2175"/>
                  </a:cubicBezTo>
                  <a:cubicBezTo>
                    <a:pt x="9105" y="1765"/>
                    <a:pt x="9420" y="1450"/>
                    <a:pt x="9767" y="1450"/>
                  </a:cubicBezTo>
                  <a:close/>
                  <a:moveTo>
                    <a:pt x="4915" y="694"/>
                  </a:moveTo>
                  <a:cubicBezTo>
                    <a:pt x="5671" y="694"/>
                    <a:pt x="6301" y="1324"/>
                    <a:pt x="6301" y="2080"/>
                  </a:cubicBezTo>
                  <a:cubicBezTo>
                    <a:pt x="6301" y="2584"/>
                    <a:pt x="6018" y="3025"/>
                    <a:pt x="5577" y="3309"/>
                  </a:cubicBezTo>
                  <a:lnTo>
                    <a:pt x="5577" y="3151"/>
                  </a:lnTo>
                  <a:cubicBezTo>
                    <a:pt x="5577" y="2553"/>
                    <a:pt x="5104" y="2112"/>
                    <a:pt x="4569" y="2112"/>
                  </a:cubicBezTo>
                  <a:lnTo>
                    <a:pt x="1418" y="2112"/>
                  </a:lnTo>
                  <a:cubicBezTo>
                    <a:pt x="1009" y="2112"/>
                    <a:pt x="693" y="1797"/>
                    <a:pt x="693" y="1419"/>
                  </a:cubicBezTo>
                  <a:cubicBezTo>
                    <a:pt x="693" y="1009"/>
                    <a:pt x="1009" y="694"/>
                    <a:pt x="1418" y="694"/>
                  </a:cubicBezTo>
                  <a:close/>
                  <a:moveTo>
                    <a:pt x="725" y="2584"/>
                  </a:moveTo>
                  <a:cubicBezTo>
                    <a:pt x="914" y="2710"/>
                    <a:pt x="1135" y="2805"/>
                    <a:pt x="1418" y="2805"/>
                  </a:cubicBezTo>
                  <a:lnTo>
                    <a:pt x="4569" y="2805"/>
                  </a:lnTo>
                  <a:cubicBezTo>
                    <a:pt x="4758" y="2805"/>
                    <a:pt x="4915" y="2962"/>
                    <a:pt x="4915" y="3151"/>
                  </a:cubicBezTo>
                  <a:lnTo>
                    <a:pt x="4915" y="3498"/>
                  </a:lnTo>
                  <a:lnTo>
                    <a:pt x="2458" y="3498"/>
                  </a:lnTo>
                  <a:cubicBezTo>
                    <a:pt x="1859" y="3498"/>
                    <a:pt x="1418" y="3970"/>
                    <a:pt x="1418" y="4538"/>
                  </a:cubicBezTo>
                  <a:lnTo>
                    <a:pt x="1418" y="6270"/>
                  </a:lnTo>
                  <a:cubicBezTo>
                    <a:pt x="1009" y="6113"/>
                    <a:pt x="725" y="5703"/>
                    <a:pt x="725" y="5262"/>
                  </a:cubicBezTo>
                  <a:lnTo>
                    <a:pt x="725" y="2584"/>
                  </a:lnTo>
                  <a:close/>
                  <a:moveTo>
                    <a:pt x="10460" y="4884"/>
                  </a:moveTo>
                  <a:cubicBezTo>
                    <a:pt x="10870" y="4884"/>
                    <a:pt x="11185" y="5199"/>
                    <a:pt x="11185" y="5577"/>
                  </a:cubicBezTo>
                  <a:cubicBezTo>
                    <a:pt x="11185" y="5987"/>
                    <a:pt x="10870" y="6302"/>
                    <a:pt x="10460" y="6302"/>
                  </a:cubicBezTo>
                  <a:cubicBezTo>
                    <a:pt x="10082" y="6302"/>
                    <a:pt x="9767" y="5987"/>
                    <a:pt x="9767" y="5577"/>
                  </a:cubicBezTo>
                  <a:cubicBezTo>
                    <a:pt x="9767" y="5199"/>
                    <a:pt x="10082" y="4884"/>
                    <a:pt x="10460" y="4884"/>
                  </a:cubicBezTo>
                  <a:close/>
                  <a:moveTo>
                    <a:pt x="6301" y="3655"/>
                  </a:moveTo>
                  <a:lnTo>
                    <a:pt x="6301" y="6648"/>
                  </a:lnTo>
                  <a:cubicBezTo>
                    <a:pt x="6301" y="7247"/>
                    <a:pt x="5829" y="7657"/>
                    <a:pt x="5293" y="7657"/>
                  </a:cubicBezTo>
                  <a:lnTo>
                    <a:pt x="2458" y="7657"/>
                  </a:lnTo>
                  <a:cubicBezTo>
                    <a:pt x="2439" y="7659"/>
                    <a:pt x="2420" y="7661"/>
                    <a:pt x="2402" y="7661"/>
                  </a:cubicBezTo>
                  <a:cubicBezTo>
                    <a:pt x="2211" y="7661"/>
                    <a:pt x="2080" y="7517"/>
                    <a:pt x="2080" y="7373"/>
                  </a:cubicBezTo>
                  <a:lnTo>
                    <a:pt x="2080" y="4538"/>
                  </a:lnTo>
                  <a:cubicBezTo>
                    <a:pt x="2080" y="4317"/>
                    <a:pt x="2237" y="4159"/>
                    <a:pt x="2458" y="4159"/>
                  </a:cubicBezTo>
                  <a:lnTo>
                    <a:pt x="4915" y="4159"/>
                  </a:lnTo>
                  <a:cubicBezTo>
                    <a:pt x="5073" y="4159"/>
                    <a:pt x="5199" y="4159"/>
                    <a:pt x="5325" y="4128"/>
                  </a:cubicBezTo>
                  <a:lnTo>
                    <a:pt x="5356" y="4128"/>
                  </a:lnTo>
                  <a:cubicBezTo>
                    <a:pt x="5703" y="4033"/>
                    <a:pt x="6081" y="3907"/>
                    <a:pt x="6301" y="3655"/>
                  </a:cubicBezTo>
                  <a:close/>
                  <a:moveTo>
                    <a:pt x="1387" y="1"/>
                  </a:moveTo>
                  <a:cubicBezTo>
                    <a:pt x="630" y="1"/>
                    <a:pt x="0" y="631"/>
                    <a:pt x="0" y="1387"/>
                  </a:cubicBezTo>
                  <a:lnTo>
                    <a:pt x="0" y="5231"/>
                  </a:lnTo>
                  <a:cubicBezTo>
                    <a:pt x="0" y="6050"/>
                    <a:pt x="599" y="6774"/>
                    <a:pt x="1387" y="6932"/>
                  </a:cubicBezTo>
                  <a:lnTo>
                    <a:pt x="1387" y="7310"/>
                  </a:lnTo>
                  <a:cubicBezTo>
                    <a:pt x="1387" y="7909"/>
                    <a:pt x="1859" y="8350"/>
                    <a:pt x="2395" y="8350"/>
                  </a:cubicBezTo>
                  <a:lnTo>
                    <a:pt x="3497" y="8350"/>
                  </a:lnTo>
                  <a:cubicBezTo>
                    <a:pt x="3592" y="10271"/>
                    <a:pt x="5199" y="11815"/>
                    <a:pt x="7120" y="11815"/>
                  </a:cubicBezTo>
                  <a:cubicBezTo>
                    <a:pt x="8066" y="11815"/>
                    <a:pt x="9011" y="11311"/>
                    <a:pt x="9735" y="10366"/>
                  </a:cubicBezTo>
                  <a:cubicBezTo>
                    <a:pt x="10397" y="9515"/>
                    <a:pt x="10744" y="8413"/>
                    <a:pt x="10744" y="7467"/>
                  </a:cubicBezTo>
                  <a:lnTo>
                    <a:pt x="10744" y="6932"/>
                  </a:lnTo>
                  <a:cubicBezTo>
                    <a:pt x="11342" y="6774"/>
                    <a:pt x="11783" y="6207"/>
                    <a:pt x="11783" y="5577"/>
                  </a:cubicBezTo>
                  <a:cubicBezTo>
                    <a:pt x="11846" y="4853"/>
                    <a:pt x="11216" y="4222"/>
                    <a:pt x="10460" y="4222"/>
                  </a:cubicBezTo>
                  <a:cubicBezTo>
                    <a:pt x="9735" y="4222"/>
                    <a:pt x="9105" y="4821"/>
                    <a:pt x="9105" y="5577"/>
                  </a:cubicBezTo>
                  <a:cubicBezTo>
                    <a:pt x="9105" y="6207"/>
                    <a:pt x="9515" y="6774"/>
                    <a:pt x="10113" y="6932"/>
                  </a:cubicBezTo>
                  <a:lnTo>
                    <a:pt x="10113" y="7467"/>
                  </a:lnTo>
                  <a:cubicBezTo>
                    <a:pt x="10113" y="8318"/>
                    <a:pt x="9798" y="9200"/>
                    <a:pt x="9200" y="9956"/>
                  </a:cubicBezTo>
                  <a:cubicBezTo>
                    <a:pt x="8633" y="10712"/>
                    <a:pt x="7908" y="11154"/>
                    <a:pt x="7152" y="11154"/>
                  </a:cubicBezTo>
                  <a:cubicBezTo>
                    <a:pt x="5577" y="11154"/>
                    <a:pt x="4317" y="9925"/>
                    <a:pt x="4222" y="8381"/>
                  </a:cubicBezTo>
                  <a:lnTo>
                    <a:pt x="4915" y="8381"/>
                  </a:lnTo>
                  <a:cubicBezTo>
                    <a:pt x="5010" y="8791"/>
                    <a:pt x="5199" y="9106"/>
                    <a:pt x="5514" y="9358"/>
                  </a:cubicBezTo>
                  <a:cubicBezTo>
                    <a:pt x="5829" y="9641"/>
                    <a:pt x="6238" y="9767"/>
                    <a:pt x="6648" y="9767"/>
                  </a:cubicBezTo>
                  <a:cubicBezTo>
                    <a:pt x="6742" y="9767"/>
                    <a:pt x="6837" y="9767"/>
                    <a:pt x="6931" y="9736"/>
                  </a:cubicBezTo>
                  <a:cubicBezTo>
                    <a:pt x="7751" y="9610"/>
                    <a:pt x="8381" y="8822"/>
                    <a:pt x="8381" y="7940"/>
                  </a:cubicBezTo>
                  <a:lnTo>
                    <a:pt x="8381" y="3183"/>
                  </a:lnTo>
                  <a:cubicBezTo>
                    <a:pt x="8381" y="3025"/>
                    <a:pt x="8412" y="2868"/>
                    <a:pt x="8507" y="2710"/>
                  </a:cubicBezTo>
                  <a:cubicBezTo>
                    <a:pt x="8696" y="3183"/>
                    <a:pt x="9200" y="3529"/>
                    <a:pt x="9767" y="3529"/>
                  </a:cubicBezTo>
                  <a:cubicBezTo>
                    <a:pt x="10113" y="3529"/>
                    <a:pt x="10586" y="3435"/>
                    <a:pt x="11027" y="3183"/>
                  </a:cubicBezTo>
                  <a:cubicBezTo>
                    <a:pt x="11563" y="2899"/>
                    <a:pt x="11846" y="2521"/>
                    <a:pt x="11846" y="2175"/>
                  </a:cubicBezTo>
                  <a:cubicBezTo>
                    <a:pt x="11846" y="1765"/>
                    <a:pt x="11531" y="1419"/>
                    <a:pt x="11027" y="1135"/>
                  </a:cubicBezTo>
                  <a:cubicBezTo>
                    <a:pt x="10618" y="946"/>
                    <a:pt x="10113" y="788"/>
                    <a:pt x="9767" y="788"/>
                  </a:cubicBezTo>
                  <a:cubicBezTo>
                    <a:pt x="9137" y="788"/>
                    <a:pt x="8570" y="1198"/>
                    <a:pt x="8412" y="1765"/>
                  </a:cubicBezTo>
                  <a:cubicBezTo>
                    <a:pt x="7940" y="2080"/>
                    <a:pt x="7688" y="2647"/>
                    <a:pt x="7688" y="3183"/>
                  </a:cubicBezTo>
                  <a:lnTo>
                    <a:pt x="7688" y="7940"/>
                  </a:lnTo>
                  <a:cubicBezTo>
                    <a:pt x="7688" y="8507"/>
                    <a:pt x="7310" y="8980"/>
                    <a:pt x="6805" y="9043"/>
                  </a:cubicBezTo>
                  <a:cubicBezTo>
                    <a:pt x="6740" y="9056"/>
                    <a:pt x="6674" y="9062"/>
                    <a:pt x="6609" y="9062"/>
                  </a:cubicBezTo>
                  <a:cubicBezTo>
                    <a:pt x="6363" y="9062"/>
                    <a:pt x="6129" y="8972"/>
                    <a:pt x="5955" y="8822"/>
                  </a:cubicBezTo>
                  <a:cubicBezTo>
                    <a:pt x="5797" y="8696"/>
                    <a:pt x="5671" y="8507"/>
                    <a:pt x="5640" y="8350"/>
                  </a:cubicBezTo>
                  <a:cubicBezTo>
                    <a:pt x="6427" y="8161"/>
                    <a:pt x="6963" y="7467"/>
                    <a:pt x="6963" y="6648"/>
                  </a:cubicBezTo>
                  <a:lnTo>
                    <a:pt x="6963" y="2427"/>
                  </a:lnTo>
                  <a:lnTo>
                    <a:pt x="6963" y="2080"/>
                  </a:lnTo>
                  <a:cubicBezTo>
                    <a:pt x="6963" y="946"/>
                    <a:pt x="6018" y="1"/>
                    <a:pt x="4884" y="1"/>
                  </a:cubicBezTo>
                  <a:close/>
                </a:path>
              </a:pathLst>
            </a:custGeom>
            <a:solidFill>
              <a:srgbClr val="9479C7"/>
            </a:solidFill>
            <a:ln>
              <a:solidFill>
                <a:srgbClr val="9479C7"/>
              </a:solidFill>
            </a:ln>
          </p:spPr>
          <p:txBody>
            <a:bodyPr spcFirstLastPara="1" wrap="square" lIns="74125" tIns="74125" rIns="74125" bIns="741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" name="Google Shape;24196;p101">
              <a:extLst>
                <a:ext uri="{FF2B5EF4-FFF2-40B4-BE49-F238E27FC236}">
                  <a16:creationId xmlns:a16="http://schemas.microsoft.com/office/drawing/2014/main" id="{4ED707CE-1D63-FB87-697C-E719EC8B8FDD}"/>
                </a:ext>
              </a:extLst>
            </p:cNvPr>
            <p:cNvGrpSpPr/>
            <p:nvPr/>
          </p:nvGrpSpPr>
          <p:grpSpPr>
            <a:xfrm>
              <a:off x="3514536" y="4039262"/>
              <a:ext cx="436507" cy="423572"/>
              <a:chOff x="-27001105" y="1908150"/>
              <a:chExt cx="301675" cy="345432"/>
            </a:xfrm>
            <a:solidFill>
              <a:srgbClr val="2E6F89"/>
            </a:solidFill>
          </p:grpSpPr>
          <p:sp>
            <p:nvSpPr>
              <p:cNvPr id="28" name="Google Shape;24197;p101">
                <a:extLst>
                  <a:ext uri="{FF2B5EF4-FFF2-40B4-BE49-F238E27FC236}">
                    <a16:creationId xmlns:a16="http://schemas.microsoft.com/office/drawing/2014/main" id="{515EC307-FCD1-053A-7A62-26C59E2AB460}"/>
                  </a:ext>
                </a:extLst>
              </p:cNvPr>
              <p:cNvSpPr/>
              <p:nvPr/>
            </p:nvSpPr>
            <p:spPr>
              <a:xfrm>
                <a:off x="-27001105" y="1908150"/>
                <a:ext cx="301675" cy="345432"/>
              </a:xfrm>
              <a:custGeom>
                <a:avLst/>
                <a:gdLst/>
                <a:ahLst/>
                <a:cxnLst/>
                <a:rect l="l" t="t" r="r" b="b"/>
                <a:pathLst>
                  <a:path w="12067" h="11839" extrusionOk="0">
                    <a:moveTo>
                      <a:pt x="8601" y="685"/>
                    </a:moveTo>
                    <a:cubicBezTo>
                      <a:pt x="8664" y="685"/>
                      <a:pt x="8790" y="717"/>
                      <a:pt x="8822" y="811"/>
                    </a:cubicBezTo>
                    <a:lnTo>
                      <a:pt x="11279" y="3237"/>
                    </a:lnTo>
                    <a:cubicBezTo>
                      <a:pt x="11342" y="3332"/>
                      <a:pt x="11374" y="3395"/>
                      <a:pt x="11374" y="3489"/>
                    </a:cubicBezTo>
                    <a:cubicBezTo>
                      <a:pt x="11374" y="3552"/>
                      <a:pt x="11342" y="3647"/>
                      <a:pt x="11279" y="3710"/>
                    </a:cubicBezTo>
                    <a:cubicBezTo>
                      <a:pt x="11216" y="3773"/>
                      <a:pt x="11122" y="3804"/>
                      <a:pt x="11031" y="3804"/>
                    </a:cubicBezTo>
                    <a:cubicBezTo>
                      <a:pt x="10941" y="3804"/>
                      <a:pt x="10854" y="3773"/>
                      <a:pt x="10807" y="3710"/>
                    </a:cubicBezTo>
                    <a:lnTo>
                      <a:pt x="8349" y="1284"/>
                    </a:lnTo>
                    <a:cubicBezTo>
                      <a:pt x="8286" y="1189"/>
                      <a:pt x="8223" y="1126"/>
                      <a:pt x="8223" y="1032"/>
                    </a:cubicBezTo>
                    <a:cubicBezTo>
                      <a:pt x="8223" y="969"/>
                      <a:pt x="8286" y="843"/>
                      <a:pt x="8349" y="811"/>
                    </a:cubicBezTo>
                    <a:cubicBezTo>
                      <a:pt x="8444" y="717"/>
                      <a:pt x="8507" y="685"/>
                      <a:pt x="8601" y="685"/>
                    </a:cubicBezTo>
                    <a:close/>
                    <a:moveTo>
                      <a:pt x="7971" y="2103"/>
                    </a:moveTo>
                    <a:lnTo>
                      <a:pt x="8759" y="2891"/>
                    </a:lnTo>
                    <a:lnTo>
                      <a:pt x="9925" y="4056"/>
                    </a:lnTo>
                    <a:lnTo>
                      <a:pt x="7058" y="6955"/>
                    </a:lnTo>
                    <a:cubicBezTo>
                      <a:pt x="6617" y="6545"/>
                      <a:pt x="5986" y="6356"/>
                      <a:pt x="5325" y="6356"/>
                    </a:cubicBezTo>
                    <a:lnTo>
                      <a:pt x="5293" y="6356"/>
                    </a:lnTo>
                    <a:cubicBezTo>
                      <a:pt x="5256" y="6359"/>
                      <a:pt x="5219" y="6360"/>
                      <a:pt x="5182" y="6360"/>
                    </a:cubicBezTo>
                    <a:cubicBezTo>
                      <a:pt x="4779" y="6360"/>
                      <a:pt x="4385" y="6206"/>
                      <a:pt x="4096" y="5947"/>
                    </a:cubicBezTo>
                    <a:lnTo>
                      <a:pt x="5136" y="4939"/>
                    </a:lnTo>
                    <a:lnTo>
                      <a:pt x="5356" y="5159"/>
                    </a:lnTo>
                    <a:cubicBezTo>
                      <a:pt x="5451" y="5254"/>
                      <a:pt x="5514" y="5285"/>
                      <a:pt x="5608" y="5285"/>
                    </a:cubicBezTo>
                    <a:cubicBezTo>
                      <a:pt x="5671" y="5285"/>
                      <a:pt x="5797" y="5254"/>
                      <a:pt x="5829" y="5159"/>
                    </a:cubicBezTo>
                    <a:cubicBezTo>
                      <a:pt x="5955" y="5065"/>
                      <a:pt x="5955" y="4813"/>
                      <a:pt x="5829" y="4687"/>
                    </a:cubicBezTo>
                    <a:lnTo>
                      <a:pt x="5608" y="4466"/>
                    </a:lnTo>
                    <a:lnTo>
                      <a:pt x="6081" y="3993"/>
                    </a:lnTo>
                    <a:lnTo>
                      <a:pt x="6302" y="4214"/>
                    </a:lnTo>
                    <a:cubicBezTo>
                      <a:pt x="6396" y="4308"/>
                      <a:pt x="6459" y="4340"/>
                      <a:pt x="6554" y="4340"/>
                    </a:cubicBezTo>
                    <a:cubicBezTo>
                      <a:pt x="6617" y="4340"/>
                      <a:pt x="6743" y="4308"/>
                      <a:pt x="6774" y="4214"/>
                    </a:cubicBezTo>
                    <a:cubicBezTo>
                      <a:pt x="6900" y="4119"/>
                      <a:pt x="6900" y="3867"/>
                      <a:pt x="6774" y="3741"/>
                    </a:cubicBezTo>
                    <a:lnTo>
                      <a:pt x="6554" y="3521"/>
                    </a:lnTo>
                    <a:lnTo>
                      <a:pt x="7026" y="3048"/>
                    </a:lnTo>
                    <a:lnTo>
                      <a:pt x="7247" y="3269"/>
                    </a:lnTo>
                    <a:cubicBezTo>
                      <a:pt x="7341" y="3363"/>
                      <a:pt x="7404" y="3395"/>
                      <a:pt x="7499" y="3395"/>
                    </a:cubicBezTo>
                    <a:cubicBezTo>
                      <a:pt x="7562" y="3395"/>
                      <a:pt x="7688" y="3363"/>
                      <a:pt x="7719" y="3269"/>
                    </a:cubicBezTo>
                    <a:cubicBezTo>
                      <a:pt x="7845" y="3174"/>
                      <a:pt x="7845" y="2922"/>
                      <a:pt x="7719" y="2796"/>
                    </a:cubicBezTo>
                    <a:lnTo>
                      <a:pt x="7499" y="2576"/>
                    </a:lnTo>
                    <a:lnTo>
                      <a:pt x="7971" y="2103"/>
                    </a:lnTo>
                    <a:close/>
                    <a:moveTo>
                      <a:pt x="3592" y="6482"/>
                    </a:moveTo>
                    <a:cubicBezTo>
                      <a:pt x="4038" y="6839"/>
                      <a:pt x="4596" y="7084"/>
                      <a:pt x="5213" y="7084"/>
                    </a:cubicBezTo>
                    <a:cubicBezTo>
                      <a:pt x="5250" y="7084"/>
                      <a:pt x="5288" y="7083"/>
                      <a:pt x="5325" y="7081"/>
                    </a:cubicBezTo>
                    <a:cubicBezTo>
                      <a:pt x="5797" y="7081"/>
                      <a:pt x="6239" y="7175"/>
                      <a:pt x="6554" y="7459"/>
                    </a:cubicBezTo>
                    <a:lnTo>
                      <a:pt x="3277" y="10735"/>
                    </a:lnTo>
                    <a:cubicBezTo>
                      <a:pt x="2993" y="11003"/>
                      <a:pt x="2639" y="11137"/>
                      <a:pt x="2285" y="11137"/>
                    </a:cubicBezTo>
                    <a:cubicBezTo>
                      <a:pt x="1930" y="11137"/>
                      <a:pt x="1576" y="11003"/>
                      <a:pt x="1292" y="10735"/>
                    </a:cubicBezTo>
                    <a:cubicBezTo>
                      <a:pt x="757" y="10168"/>
                      <a:pt x="757" y="9318"/>
                      <a:pt x="1292" y="8751"/>
                    </a:cubicBezTo>
                    <a:lnTo>
                      <a:pt x="3592" y="6482"/>
                    </a:lnTo>
                    <a:close/>
                    <a:moveTo>
                      <a:pt x="8582" y="0"/>
                    </a:moveTo>
                    <a:cubicBezTo>
                      <a:pt x="8318" y="0"/>
                      <a:pt x="8050" y="103"/>
                      <a:pt x="7845" y="307"/>
                    </a:cubicBezTo>
                    <a:cubicBezTo>
                      <a:pt x="7656" y="496"/>
                      <a:pt x="7530" y="780"/>
                      <a:pt x="7530" y="1032"/>
                    </a:cubicBezTo>
                    <a:cubicBezTo>
                      <a:pt x="7530" y="1189"/>
                      <a:pt x="7562" y="1347"/>
                      <a:pt x="7656" y="1473"/>
                    </a:cubicBezTo>
                    <a:lnTo>
                      <a:pt x="6869" y="2261"/>
                    </a:lnTo>
                    <a:lnTo>
                      <a:pt x="4884" y="4245"/>
                    </a:lnTo>
                    <a:lnTo>
                      <a:pt x="820" y="8278"/>
                    </a:lnTo>
                    <a:cubicBezTo>
                      <a:pt x="1" y="9097"/>
                      <a:pt x="1" y="10420"/>
                      <a:pt x="820" y="11240"/>
                    </a:cubicBezTo>
                    <a:cubicBezTo>
                      <a:pt x="1229" y="11649"/>
                      <a:pt x="1796" y="11838"/>
                      <a:pt x="2300" y="11838"/>
                    </a:cubicBezTo>
                    <a:cubicBezTo>
                      <a:pt x="2836" y="11838"/>
                      <a:pt x="3340" y="11649"/>
                      <a:pt x="3750" y="11240"/>
                    </a:cubicBezTo>
                    <a:lnTo>
                      <a:pt x="10555" y="4434"/>
                    </a:lnTo>
                    <a:cubicBezTo>
                      <a:pt x="10712" y="4497"/>
                      <a:pt x="10838" y="4560"/>
                      <a:pt x="10996" y="4560"/>
                    </a:cubicBezTo>
                    <a:cubicBezTo>
                      <a:pt x="11279" y="4560"/>
                      <a:pt x="11531" y="4434"/>
                      <a:pt x="11752" y="4245"/>
                    </a:cubicBezTo>
                    <a:cubicBezTo>
                      <a:pt x="11941" y="4025"/>
                      <a:pt x="12067" y="3773"/>
                      <a:pt x="12067" y="3489"/>
                    </a:cubicBezTo>
                    <a:cubicBezTo>
                      <a:pt x="12067" y="3206"/>
                      <a:pt x="11941" y="2922"/>
                      <a:pt x="11752" y="2733"/>
                    </a:cubicBezTo>
                    <a:lnTo>
                      <a:pt x="9294" y="307"/>
                    </a:lnTo>
                    <a:cubicBezTo>
                      <a:pt x="9105" y="103"/>
                      <a:pt x="8846" y="0"/>
                      <a:pt x="8582" y="0"/>
                    </a:cubicBezTo>
                    <a:close/>
                  </a:path>
                </a:pathLst>
              </a:custGeom>
              <a:solidFill>
                <a:srgbClr val="9479C7"/>
              </a:solidFill>
              <a:ln>
                <a:solidFill>
                  <a:srgbClr val="9479C7"/>
                </a:solidFill>
              </a:ln>
            </p:spPr>
            <p:txBody>
              <a:bodyPr spcFirstLastPara="1" wrap="square" lIns="74125" tIns="74125" rIns="74125" bIns="741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4198;p101">
                <a:extLst>
                  <a:ext uri="{FF2B5EF4-FFF2-40B4-BE49-F238E27FC236}">
                    <a16:creationId xmlns:a16="http://schemas.microsoft.com/office/drawing/2014/main" id="{131CC4F1-802B-333B-EC68-20C4AC4559C1}"/>
                  </a:ext>
                </a:extLst>
              </p:cNvPr>
              <p:cNvSpPr/>
              <p:nvPr/>
            </p:nvSpPr>
            <p:spPr>
              <a:xfrm>
                <a:off x="-26900250" y="2164775"/>
                <a:ext cx="17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79"/>
                    </a:cubicBezTo>
                    <a:cubicBezTo>
                      <a:pt x="0" y="568"/>
                      <a:pt x="158" y="725"/>
                      <a:pt x="347" y="725"/>
                    </a:cubicBezTo>
                    <a:cubicBezTo>
                      <a:pt x="536" y="725"/>
                      <a:pt x="693" y="568"/>
                      <a:pt x="693" y="379"/>
                    </a:cubicBez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rgbClr val="9479C7"/>
              </a:solidFill>
              <a:ln>
                <a:solidFill>
                  <a:srgbClr val="9479C7"/>
                </a:solidFill>
              </a:ln>
            </p:spPr>
            <p:txBody>
              <a:bodyPr spcFirstLastPara="1" wrap="square" lIns="74125" tIns="74125" rIns="74125" bIns="741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4199;p101">
                <a:extLst>
                  <a:ext uri="{FF2B5EF4-FFF2-40B4-BE49-F238E27FC236}">
                    <a16:creationId xmlns:a16="http://schemas.microsoft.com/office/drawing/2014/main" id="{ACC3C0EA-B288-B154-884F-F733D58DD02E}"/>
                  </a:ext>
                </a:extLst>
              </p:cNvPr>
              <p:cNvSpPr/>
              <p:nvPr/>
            </p:nvSpPr>
            <p:spPr>
              <a:xfrm>
                <a:off x="-26938075" y="2177375"/>
                <a:ext cx="1815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63" extrusionOk="0">
                    <a:moveTo>
                      <a:pt x="375" y="1"/>
                    </a:moveTo>
                    <a:cubicBezTo>
                      <a:pt x="292" y="1"/>
                      <a:pt x="206" y="32"/>
                      <a:pt x="127" y="95"/>
                    </a:cubicBezTo>
                    <a:cubicBezTo>
                      <a:pt x="1" y="221"/>
                      <a:pt x="1" y="442"/>
                      <a:pt x="127" y="568"/>
                    </a:cubicBezTo>
                    <a:cubicBezTo>
                      <a:pt x="190" y="631"/>
                      <a:pt x="277" y="662"/>
                      <a:pt x="363" y="662"/>
                    </a:cubicBezTo>
                    <a:cubicBezTo>
                      <a:pt x="450" y="662"/>
                      <a:pt x="536" y="631"/>
                      <a:pt x="599" y="568"/>
                    </a:cubicBezTo>
                    <a:cubicBezTo>
                      <a:pt x="725" y="442"/>
                      <a:pt x="725" y="221"/>
                      <a:pt x="599" y="95"/>
                    </a:cubicBezTo>
                    <a:cubicBezTo>
                      <a:pt x="536" y="32"/>
                      <a:pt x="458" y="1"/>
                      <a:pt x="375" y="1"/>
                    </a:cubicBezTo>
                    <a:close/>
                  </a:path>
                </a:pathLst>
              </a:custGeom>
              <a:solidFill>
                <a:srgbClr val="9479C7"/>
              </a:solidFill>
              <a:ln>
                <a:solidFill>
                  <a:srgbClr val="9479C7"/>
                </a:solidFill>
              </a:ln>
            </p:spPr>
            <p:txBody>
              <a:bodyPr spcFirstLastPara="1" wrap="square" lIns="74125" tIns="74125" rIns="74125" bIns="741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24096;p101">
              <a:extLst>
                <a:ext uri="{FF2B5EF4-FFF2-40B4-BE49-F238E27FC236}">
                  <a16:creationId xmlns:a16="http://schemas.microsoft.com/office/drawing/2014/main" id="{3DFED6AD-551A-BB97-BED5-712AD1DBA478}"/>
                </a:ext>
              </a:extLst>
            </p:cNvPr>
            <p:cNvGrpSpPr/>
            <p:nvPr/>
          </p:nvGrpSpPr>
          <p:grpSpPr>
            <a:xfrm>
              <a:off x="4938342" y="4055344"/>
              <a:ext cx="363223" cy="402527"/>
              <a:chOff x="-24683100" y="2340425"/>
              <a:chExt cx="242625" cy="296150"/>
            </a:xfrm>
            <a:solidFill>
              <a:srgbClr val="2E6F89"/>
            </a:solidFill>
          </p:grpSpPr>
          <p:sp>
            <p:nvSpPr>
              <p:cNvPr id="32" name="Google Shape;24097;p101">
                <a:extLst>
                  <a:ext uri="{FF2B5EF4-FFF2-40B4-BE49-F238E27FC236}">
                    <a16:creationId xmlns:a16="http://schemas.microsoft.com/office/drawing/2014/main" id="{885660C7-4BAE-2876-695A-A3CF403D778D}"/>
                  </a:ext>
                </a:extLst>
              </p:cNvPr>
              <p:cNvSpPr/>
              <p:nvPr/>
            </p:nvSpPr>
            <p:spPr>
              <a:xfrm>
                <a:off x="-24683100" y="2392400"/>
                <a:ext cx="104000" cy="244175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9767" extrusionOk="0">
                    <a:moveTo>
                      <a:pt x="2080" y="725"/>
                    </a:moveTo>
                    <a:cubicBezTo>
                      <a:pt x="2836" y="725"/>
                      <a:pt x="3466" y="1324"/>
                      <a:pt x="3466" y="2080"/>
                    </a:cubicBezTo>
                    <a:lnTo>
                      <a:pt x="3466" y="4537"/>
                    </a:lnTo>
                    <a:lnTo>
                      <a:pt x="694" y="4537"/>
                    </a:lnTo>
                    <a:lnTo>
                      <a:pt x="694" y="2080"/>
                    </a:lnTo>
                    <a:cubicBezTo>
                      <a:pt x="694" y="1324"/>
                      <a:pt x="1324" y="725"/>
                      <a:pt x="2080" y="725"/>
                    </a:cubicBezTo>
                    <a:close/>
                    <a:moveTo>
                      <a:pt x="3466" y="5230"/>
                    </a:moveTo>
                    <a:lnTo>
                      <a:pt x="3466" y="7688"/>
                    </a:lnTo>
                    <a:cubicBezTo>
                      <a:pt x="3498" y="8475"/>
                      <a:pt x="2867" y="9074"/>
                      <a:pt x="2080" y="9074"/>
                    </a:cubicBezTo>
                    <a:cubicBezTo>
                      <a:pt x="1324" y="9074"/>
                      <a:pt x="694" y="8444"/>
                      <a:pt x="694" y="7688"/>
                    </a:cubicBezTo>
                    <a:lnTo>
                      <a:pt x="694" y="5230"/>
                    </a:lnTo>
                    <a:close/>
                    <a:moveTo>
                      <a:pt x="2080" y="0"/>
                    </a:moveTo>
                    <a:cubicBezTo>
                      <a:pt x="946" y="0"/>
                      <a:pt x="1" y="946"/>
                      <a:pt x="1" y="2080"/>
                    </a:cubicBezTo>
                    <a:lnTo>
                      <a:pt x="1" y="7688"/>
                    </a:lnTo>
                    <a:cubicBezTo>
                      <a:pt x="1" y="8822"/>
                      <a:pt x="946" y="9767"/>
                      <a:pt x="2080" y="9767"/>
                    </a:cubicBezTo>
                    <a:cubicBezTo>
                      <a:pt x="3214" y="9767"/>
                      <a:pt x="4159" y="8822"/>
                      <a:pt x="4159" y="7688"/>
                    </a:cubicBezTo>
                    <a:lnTo>
                      <a:pt x="4159" y="2080"/>
                    </a:lnTo>
                    <a:cubicBezTo>
                      <a:pt x="4159" y="946"/>
                      <a:pt x="3246" y="0"/>
                      <a:pt x="2080" y="0"/>
                    </a:cubicBezTo>
                    <a:close/>
                  </a:path>
                </a:pathLst>
              </a:custGeom>
              <a:solidFill>
                <a:srgbClr val="9479C7"/>
              </a:solidFill>
              <a:ln>
                <a:solidFill>
                  <a:srgbClr val="9479C7"/>
                </a:solidFill>
              </a:ln>
            </p:spPr>
            <p:txBody>
              <a:bodyPr spcFirstLastPara="1" wrap="square" lIns="74125" tIns="74125" rIns="74125" bIns="741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4098;p101">
                <a:extLst>
                  <a:ext uri="{FF2B5EF4-FFF2-40B4-BE49-F238E27FC236}">
                    <a16:creationId xmlns:a16="http://schemas.microsoft.com/office/drawing/2014/main" id="{E4098E28-9371-2A2C-EA37-38BC08BB8146}"/>
                  </a:ext>
                </a:extLst>
              </p:cNvPr>
              <p:cNvSpPr/>
              <p:nvPr/>
            </p:nvSpPr>
            <p:spPr>
              <a:xfrm>
                <a:off x="-24649225" y="2541250"/>
                <a:ext cx="26800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2427" extrusionOk="0">
                    <a:moveTo>
                      <a:pt x="378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734"/>
                    </a:lnTo>
                    <a:cubicBezTo>
                      <a:pt x="0" y="2112"/>
                      <a:pt x="315" y="2427"/>
                      <a:pt x="725" y="2427"/>
                    </a:cubicBezTo>
                    <a:cubicBezTo>
                      <a:pt x="914" y="2427"/>
                      <a:pt x="1071" y="2269"/>
                      <a:pt x="1071" y="2080"/>
                    </a:cubicBezTo>
                    <a:cubicBezTo>
                      <a:pt x="1071" y="1891"/>
                      <a:pt x="914" y="1734"/>
                      <a:pt x="725" y="1734"/>
                    </a:cubicBezTo>
                    <a:lnTo>
                      <a:pt x="725" y="347"/>
                    </a:lnTo>
                    <a:cubicBezTo>
                      <a:pt x="725" y="158"/>
                      <a:pt x="567" y="1"/>
                      <a:pt x="378" y="1"/>
                    </a:cubicBezTo>
                    <a:close/>
                  </a:path>
                </a:pathLst>
              </a:custGeom>
              <a:solidFill>
                <a:srgbClr val="9479C7"/>
              </a:solidFill>
              <a:ln>
                <a:solidFill>
                  <a:srgbClr val="9479C7"/>
                </a:solidFill>
              </a:ln>
            </p:spPr>
            <p:txBody>
              <a:bodyPr spcFirstLastPara="1" wrap="square" lIns="74125" tIns="74125" rIns="74125" bIns="741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4099;p101">
                <a:extLst>
                  <a:ext uri="{FF2B5EF4-FFF2-40B4-BE49-F238E27FC236}">
                    <a16:creationId xmlns:a16="http://schemas.microsoft.com/office/drawing/2014/main" id="{8CB8646C-E41F-9851-A3CA-BFCB8BB0CA21}"/>
                  </a:ext>
                </a:extLst>
              </p:cNvPr>
              <p:cNvSpPr/>
              <p:nvPr/>
            </p:nvSpPr>
            <p:spPr>
              <a:xfrm>
                <a:off x="-24544475" y="2340425"/>
                <a:ext cx="104000" cy="244175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9767" extrusionOk="0">
                    <a:moveTo>
                      <a:pt x="2080" y="693"/>
                    </a:moveTo>
                    <a:cubicBezTo>
                      <a:pt x="2836" y="693"/>
                      <a:pt x="3466" y="1323"/>
                      <a:pt x="3466" y="2079"/>
                    </a:cubicBezTo>
                    <a:lnTo>
                      <a:pt x="3466" y="4537"/>
                    </a:lnTo>
                    <a:lnTo>
                      <a:pt x="694" y="4537"/>
                    </a:lnTo>
                    <a:lnTo>
                      <a:pt x="694" y="2079"/>
                    </a:lnTo>
                    <a:cubicBezTo>
                      <a:pt x="694" y="1323"/>
                      <a:pt x="1324" y="693"/>
                      <a:pt x="2080" y="693"/>
                    </a:cubicBezTo>
                    <a:close/>
                    <a:moveTo>
                      <a:pt x="3466" y="5261"/>
                    </a:moveTo>
                    <a:lnTo>
                      <a:pt x="3466" y="7719"/>
                    </a:lnTo>
                    <a:cubicBezTo>
                      <a:pt x="3497" y="8475"/>
                      <a:pt x="2867" y="9105"/>
                      <a:pt x="2080" y="9105"/>
                    </a:cubicBezTo>
                    <a:cubicBezTo>
                      <a:pt x="1324" y="9105"/>
                      <a:pt x="694" y="8475"/>
                      <a:pt x="694" y="7719"/>
                    </a:cubicBezTo>
                    <a:lnTo>
                      <a:pt x="694" y="5261"/>
                    </a:lnTo>
                    <a:close/>
                    <a:moveTo>
                      <a:pt x="2080" y="0"/>
                    </a:moveTo>
                    <a:cubicBezTo>
                      <a:pt x="946" y="0"/>
                      <a:pt x="0" y="945"/>
                      <a:pt x="0" y="2079"/>
                    </a:cubicBezTo>
                    <a:lnTo>
                      <a:pt x="0" y="7687"/>
                    </a:lnTo>
                    <a:cubicBezTo>
                      <a:pt x="0" y="8821"/>
                      <a:pt x="946" y="9767"/>
                      <a:pt x="2080" y="9767"/>
                    </a:cubicBezTo>
                    <a:cubicBezTo>
                      <a:pt x="3214" y="9767"/>
                      <a:pt x="4159" y="8821"/>
                      <a:pt x="4159" y="7687"/>
                    </a:cubicBezTo>
                    <a:lnTo>
                      <a:pt x="4159" y="2079"/>
                    </a:lnTo>
                    <a:cubicBezTo>
                      <a:pt x="4159" y="945"/>
                      <a:pt x="3277" y="0"/>
                      <a:pt x="2080" y="0"/>
                    </a:cubicBezTo>
                    <a:close/>
                  </a:path>
                </a:pathLst>
              </a:custGeom>
              <a:solidFill>
                <a:srgbClr val="9479C7"/>
              </a:solidFill>
              <a:ln>
                <a:solidFill>
                  <a:srgbClr val="9479C7"/>
                </a:solidFill>
              </a:ln>
            </p:spPr>
            <p:txBody>
              <a:bodyPr spcFirstLastPara="1" wrap="square" lIns="74125" tIns="74125" rIns="74125" bIns="741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" name="Google Shape;24100;p101">
                <a:extLst>
                  <a:ext uri="{FF2B5EF4-FFF2-40B4-BE49-F238E27FC236}">
                    <a16:creationId xmlns:a16="http://schemas.microsoft.com/office/drawing/2014/main" id="{2E2A32C2-AFD5-4FDD-3E56-CC4DE8CD769B}"/>
                  </a:ext>
                </a:extLst>
              </p:cNvPr>
              <p:cNvSpPr/>
              <p:nvPr/>
            </p:nvSpPr>
            <p:spPr>
              <a:xfrm>
                <a:off x="-24501150" y="2375075"/>
                <a:ext cx="26800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2427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32" y="536"/>
                      <a:pt x="189" y="693"/>
                      <a:pt x="347" y="693"/>
                    </a:cubicBezTo>
                    <a:lnTo>
                      <a:pt x="347" y="2080"/>
                    </a:lnTo>
                    <a:cubicBezTo>
                      <a:pt x="347" y="2269"/>
                      <a:pt x="504" y="2426"/>
                      <a:pt x="693" y="2426"/>
                    </a:cubicBezTo>
                    <a:cubicBezTo>
                      <a:pt x="914" y="2426"/>
                      <a:pt x="1071" y="2269"/>
                      <a:pt x="1071" y="2080"/>
                    </a:cubicBezTo>
                    <a:lnTo>
                      <a:pt x="1071" y="693"/>
                    </a:lnTo>
                    <a:cubicBezTo>
                      <a:pt x="1071" y="315"/>
                      <a:pt x="756" y="0"/>
                      <a:pt x="347" y="0"/>
                    </a:cubicBezTo>
                    <a:close/>
                  </a:path>
                </a:pathLst>
              </a:custGeom>
              <a:solidFill>
                <a:srgbClr val="9479C7"/>
              </a:solidFill>
              <a:ln>
                <a:solidFill>
                  <a:srgbClr val="9479C7"/>
                </a:solidFill>
              </a:ln>
            </p:spPr>
            <p:txBody>
              <a:bodyPr spcFirstLastPara="1" wrap="square" lIns="74125" tIns="74125" rIns="74125" bIns="741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" name="Rectángulo: esquinas redondeadas 4">
              <a:extLst>
                <a:ext uri="{FF2B5EF4-FFF2-40B4-BE49-F238E27FC236}">
                  <a16:creationId xmlns:a16="http://schemas.microsoft.com/office/drawing/2014/main" id="{BEFB5B39-4161-462E-8030-7720A5E64AE9}"/>
                </a:ext>
              </a:extLst>
            </p:cNvPr>
            <p:cNvSpPr txBox="1"/>
            <p:nvPr/>
          </p:nvSpPr>
          <p:spPr>
            <a:xfrm>
              <a:off x="4091024" y="2815645"/>
              <a:ext cx="2057859" cy="913479"/>
            </a:xfrm>
            <a:prstGeom prst="round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marL="0" lvl="0" indent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2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FÁRMACOS </a:t>
              </a:r>
              <a:br>
                <a:rPr lang="es-ES" sz="12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</a:br>
              <a:r>
                <a:rPr lang="es-ES" sz="12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CON BENEFICIO CARDIOVASCULAR</a:t>
              </a:r>
            </a:p>
          </p:txBody>
        </p:sp>
        <p:sp>
          <p:nvSpPr>
            <p:cNvPr id="67" name="Flecha: curvada hacia arriba 66">
              <a:extLst>
                <a:ext uri="{FF2B5EF4-FFF2-40B4-BE49-F238E27FC236}">
                  <a16:creationId xmlns:a16="http://schemas.microsoft.com/office/drawing/2014/main" id="{74B9ECCC-76A0-366F-8FE5-33895286A163}"/>
                </a:ext>
              </a:extLst>
            </p:cNvPr>
            <p:cNvSpPr/>
            <p:nvPr/>
          </p:nvSpPr>
          <p:spPr>
            <a:xfrm>
              <a:off x="4782670" y="4969058"/>
              <a:ext cx="2626659" cy="1301569"/>
            </a:xfrm>
            <a:prstGeom prst="curvedUpArrow">
              <a:avLst/>
            </a:prstGeom>
            <a:solidFill>
              <a:srgbClr val="9479C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77C96997-F920-09A1-0B64-ABAC94498ECE}"/>
                </a:ext>
              </a:extLst>
            </p:cNvPr>
            <p:cNvSpPr txBox="1"/>
            <p:nvPr/>
          </p:nvSpPr>
          <p:spPr>
            <a:xfrm>
              <a:off x="2627100" y="5417356"/>
              <a:ext cx="6935659" cy="578882"/>
            </a:xfrm>
            <a:prstGeom prst="roundRect">
              <a:avLst/>
            </a:prstGeom>
            <a:solidFill>
              <a:srgbClr val="D6CBD7">
                <a:alpha val="90000"/>
              </a:srgb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Beneficios cardiorrenales de los bloqueantes del SRA, iSGLT-2 y NS-MRA independientes del control glucémico, de la presión arterial y de los lípidos</a:t>
              </a:r>
            </a:p>
          </p:txBody>
        </p:sp>
      </p:grp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75E1AAE-184B-CB2A-C3CF-17A3B3DE64DC}"/>
              </a:ext>
            </a:extLst>
          </p:cNvPr>
          <p:cNvSpPr txBox="1"/>
          <p:nvPr/>
        </p:nvSpPr>
        <p:spPr>
          <a:xfrm>
            <a:off x="3285594" y="5930424"/>
            <a:ext cx="56186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000" i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ElSayed NA, et al. Clin Diabetes. 2024;42:274-94.00</a:t>
            </a:r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50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177673-A071-ADAE-1564-4B6761617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12"/>
            <a:ext cx="10515600" cy="1325563"/>
          </a:xfrm>
        </p:spPr>
        <p:txBody>
          <a:bodyPr>
            <a:normAutofit/>
          </a:bodyPr>
          <a:lstStyle/>
          <a:p>
            <a:r>
              <a:rPr lang="es-ES" sz="3200" b="1" spc="-138" dirty="0">
                <a:latin typeface="Arial Black" panose="020B0604020202020204" pitchFamily="34" charset="0"/>
                <a:cs typeface="Arial Black" panose="020B0604020202020204" pitchFamily="34" charset="0"/>
              </a:rPr>
              <a:t>Consenso multidisciplinar sobre el manejo </a:t>
            </a:r>
            <a:br>
              <a:rPr lang="es-ES" sz="3200" b="1" spc="-138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ES" sz="3200" b="1" spc="-138" dirty="0">
                <a:latin typeface="Arial Black" panose="020B0604020202020204" pitchFamily="34" charset="0"/>
                <a:cs typeface="Arial Black" panose="020B0604020202020204" pitchFamily="34" charset="0"/>
              </a:rPr>
              <a:t>del riesgo residual en pacientes con ERC y DM2</a:t>
            </a:r>
            <a:endParaRPr lang="es-ES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8990BB4-5CC7-A92A-91C2-7EDBEFE06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9337" y="3524875"/>
            <a:ext cx="8133326" cy="217519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ADE68D5-14D0-BD99-530B-E3F238CD3519}"/>
              </a:ext>
            </a:extLst>
          </p:cNvPr>
          <p:cNvSpPr txBox="1"/>
          <p:nvPr/>
        </p:nvSpPr>
        <p:spPr>
          <a:xfrm>
            <a:off x="1872343" y="5888255"/>
            <a:ext cx="8447314" cy="265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093" algn="ctr">
              <a:lnSpc>
                <a:spcPct val="125000"/>
              </a:lnSpc>
              <a:buClr>
                <a:srgbClr val="D3637C"/>
              </a:buClr>
              <a:tabLst>
                <a:tab pos="383109" algn="l"/>
              </a:tabLst>
            </a:pPr>
            <a:r>
              <a:rPr lang="es-ES" sz="1000" i="1" spc="-2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Cebrián A, et al. 3º Congreso Nacional de Diabetes de la Fundación </a:t>
            </a:r>
            <a:r>
              <a:rPr lang="es-ES" sz="1000" i="1" spc="-28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RedGDPS</a:t>
            </a:r>
            <a:r>
              <a:rPr lang="es-ES" sz="1000" i="1" spc="-28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Sevilla, 21 y 22 de Noviembre 2024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4DA0F16-2948-6E57-CD1B-195F77002AB4}"/>
              </a:ext>
            </a:extLst>
          </p:cNvPr>
          <p:cNvSpPr txBox="1"/>
          <p:nvPr/>
        </p:nvSpPr>
        <p:spPr>
          <a:xfrm>
            <a:off x="1165190" y="1458903"/>
            <a:ext cx="9861620" cy="2021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600" indent="-277200">
              <a:spcBef>
                <a:spcPts val="206"/>
              </a:spcBef>
              <a:spcAft>
                <a:spcPts val="600"/>
              </a:spcAft>
            </a:pPr>
            <a:r>
              <a:rPr lang="es-ES" sz="1600" b="1" dirty="0">
                <a:solidFill>
                  <a:srgbClr val="9E202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Objetivo: </a:t>
            </a:r>
            <a:br>
              <a:rPr lang="es-ES" sz="1600" b="1" dirty="0">
                <a:solidFill>
                  <a:srgbClr val="9E202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ES" sz="1600" dirty="0"/>
              <a:t>Evaluar el grado de consenso multidisciplinar sobre el riesgo residual persistente a pesar del estándar de tratamiento en España en pacientes con ERC y DMT2 y su posible abordaje terapéutico. </a:t>
            </a:r>
          </a:p>
          <a:p>
            <a:pPr marL="381600" indent="-277200">
              <a:spcBef>
                <a:spcPts val="206"/>
              </a:spcBef>
              <a:spcAft>
                <a:spcPts val="600"/>
              </a:spcAft>
            </a:pPr>
            <a:r>
              <a:rPr lang="es-ES" sz="1600" b="1" dirty="0">
                <a:solidFill>
                  <a:srgbClr val="9E202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Material y métodos: </a:t>
            </a:r>
            <a:br>
              <a:rPr lang="es-ES" sz="1600" b="1" dirty="0">
                <a:solidFill>
                  <a:srgbClr val="9E202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ES" sz="1600" dirty="0"/>
              <a:t>60 Nefrólogos (n=20), Endocrinos (n=20) y Atención Primaria (n=20), 76 afirmaciones generadas tras una revisión dirigida de la literatura, a las que se añadieron 2 afirmaciones más para la segunda ronda. </a:t>
            </a:r>
          </a:p>
          <a:p>
            <a:pPr marL="381600" indent="-277200" algn="ctr">
              <a:spcBef>
                <a:spcPts val="206"/>
              </a:spcBef>
              <a:spcAft>
                <a:spcPts val="600"/>
              </a:spcAft>
            </a:pPr>
            <a:r>
              <a:rPr lang="es-ES" sz="1600" dirty="0"/>
              <a:t>Cada afirmación debía valorarse en una escala ordinal de tipo Likert de 1 a 9 puntos. </a:t>
            </a:r>
          </a:p>
        </p:txBody>
      </p:sp>
    </p:spTree>
    <p:extLst>
      <p:ext uri="{BB962C8B-B14F-4D97-AF65-F5344CB8AC3E}">
        <p14:creationId xmlns:p14="http://schemas.microsoft.com/office/powerpoint/2010/main" val="31269633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1462</Words>
  <Application>Microsoft Macintosh PowerPoint</Application>
  <PresentationFormat>Panorámica</PresentationFormat>
  <Paragraphs>111</Paragraphs>
  <Slides>17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Arial Narrow</vt:lpstr>
      <vt:lpstr>Calibri</vt:lpstr>
      <vt:lpstr>Courier New</vt:lpstr>
      <vt:lpstr>DM Sans Black</vt:lpstr>
      <vt:lpstr>Segoe UI Historic</vt:lpstr>
      <vt:lpstr>Tema de Office</vt:lpstr>
      <vt:lpstr>El riesgo residual  en pacientes con ERC  asociada a DM2</vt:lpstr>
      <vt:lpstr>Relación entre enfermedad renal crónica (ERC)  y diabetes mellitus tipo 2 (DM2) Síndrome Cardiorrenalmetabólico</vt:lpstr>
      <vt:lpstr>Las enfermedades cardiovasculares,  renales y metabólicas están interrelacionadas</vt:lpstr>
      <vt:lpstr>Factores implicados en la ERD </vt:lpstr>
      <vt:lpstr>Fármacos para reducir  el riesgo cardiovascular  en ERC y DM</vt:lpstr>
      <vt:lpstr>Riesgos residuales de resultados renales (en general, disminución sostenida del FGe de al menos el 50%, ERT y muerte por causas renales) y eventos cardiovasculares adversos mayores (MACE) en los ensayos clínicos de tratamiento intensivo de la glucemia (IGT). </vt:lpstr>
      <vt:lpstr>Pilares de tratamiento para reducir  el riesgo cardiorrenal</vt:lpstr>
      <vt:lpstr>Presentación de PowerPoint</vt:lpstr>
      <vt:lpstr>Consenso multidisciplinar sobre el manejo  del riesgo residual en pacientes con ERC y DM2</vt:lpstr>
      <vt:lpstr>Presentación de PowerPoint</vt:lpstr>
      <vt:lpstr>Presentación de PowerPoint</vt:lpstr>
      <vt:lpstr>Presentación de PowerPoint</vt:lpstr>
      <vt:lpstr>Presentación de PowerPoint</vt:lpstr>
      <vt:lpstr>Pilares de tratamiento de los pacientes  con ERC y DM2</vt:lpstr>
      <vt:lpstr>Presentación de PowerPoint</vt:lpstr>
      <vt:lpstr>MENSAJES PARA LLEVAR A CASA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marcos diaz</dc:creator>
  <cp:lastModifiedBy>marcos diaz</cp:lastModifiedBy>
  <cp:revision>8</cp:revision>
  <dcterms:created xsi:type="dcterms:W3CDTF">2025-03-10T08:43:30Z</dcterms:created>
  <dcterms:modified xsi:type="dcterms:W3CDTF">2025-04-01T15:59:49Z</dcterms:modified>
</cp:coreProperties>
</file>